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chart2.xml" ContentType="application/vnd.openxmlformats-officedocument.drawingml.chart+xml"/>
  <Override PartName="/ppt/charts/chart3.xml" ContentType="application/vnd.openxmlformats-officedocument.drawingml.chart+xml"/>
  <Override PartName="/ppt/charts/chart4.xml" ContentType="application/vnd.openxmlformats-officedocument.drawingml.chart+xml"/>
  <Override PartName="/ppt/charts/chart5.xml" ContentType="application/vnd.openxmlformats-officedocument.drawingml.chart+xml"/>
  <Override PartName="/ppt/charts/chart6.xml" ContentType="application/vnd.openxmlformats-officedocument.drawingml.chart+xml"/>
  <Override PartName="/ppt/charts/chart7.xml" ContentType="application/vnd.openxmlformats-officedocument.drawingml.chart+xml"/>
  <Override PartName="/ppt/charts/chart8.xml" ContentType="application/vnd.openxmlformats-officedocument.drawingml.chart+xml"/>
  <Override PartName="/ppt/charts/chart9.xml" ContentType="application/vnd.openxmlformats-officedocument.drawingml.chart+xml"/>
  <Override PartName="/ppt/charts/chart10.xml" ContentType="application/vnd.openxmlformats-officedocument.drawingml.chart+xml"/>
  <Override PartName="/ppt/charts/chart11.xml" ContentType="application/vnd.openxmlformats-officedocument.drawingml.chart+xml"/>
  <Override PartName="/ppt/charts/chart12.xml" ContentType="application/vnd.openxmlformats-officedocument.drawingml.chart+xml"/>
  <Override PartName="/ppt/charts/chart13.xml" ContentType="application/vnd.openxmlformats-officedocument.drawingml.chart+xml"/>
  <Override PartName="/ppt/charts/chart14.xml" ContentType="application/vnd.openxmlformats-officedocument.drawingml.chart+xml"/>
  <Override PartName="/ppt/charts/chart15.xml" ContentType="application/vnd.openxmlformats-officedocument.drawingml.chart+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 id="2147483650" r:id="rId2"/>
  </p:sldMasterIdLst>
  <p:sldIdLst>
    <p:sldId id="256" r:id="rId3"/>
    <p:sldId id="257" r:id="rId4"/>
    <p:sldId id="259" r:id="rId5"/>
    <p:sldId id="258" r:id="rId6"/>
    <p:sldId id="263" r:id="rId7"/>
    <p:sldId id="264" r:id="rId8"/>
    <p:sldId id="269" r:id="rId9"/>
    <p:sldId id="270" r:id="rId10"/>
    <p:sldId id="272" r:id="rId11"/>
    <p:sldId id="273" r:id="rId12"/>
    <p:sldId id="271" r:id="rId13"/>
    <p:sldId id="277" r:id="rId14"/>
    <p:sldId id="278" r:id="rId15"/>
    <p:sldId id="279" r:id="rId16"/>
    <p:sldId id="280" r:id="rId1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C333A"/>
    <a:srgbClr val="00535E"/>
    <a:srgbClr val="0E1C2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C5E1A049-3E34-4E2D-B539-AD2BE5508531}" v="5" dt="2019-01-02T08:44:19.564"/>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0801"/>
    <p:restoredTop sz="94627"/>
  </p:normalViewPr>
  <p:slideViewPr>
    <p:cSldViewPr snapToGrid="0" snapToObjects="1">
      <p:cViewPr varScale="1">
        <p:scale>
          <a:sx n="109" d="100"/>
          <a:sy n="109" d="100"/>
        </p:scale>
        <p:origin x="960" y="19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presProps" Target="presProps.xml"/><Relationship Id="rId3" Type="http://schemas.openxmlformats.org/officeDocument/2006/relationships/slide" Target="slides/slide1.xml"/><Relationship Id="rId21" Type="http://schemas.openxmlformats.org/officeDocument/2006/relationships/tableStyles" Target="tableStyle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slide" Target="slides/slide13.xml"/><Relationship Id="rId10" Type="http://schemas.openxmlformats.org/officeDocument/2006/relationships/slide" Target="slides/slide8.xml"/><Relationship Id="rId19" Type="http://schemas.openxmlformats.org/officeDocument/2006/relationships/viewProps" Target="view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microsoft.com/office/2015/10/relationships/revisionInfo" Target="revisionInfo.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_rels/chart10.xml.rels><?xml version="1.0" encoding="UTF-8" standalone="yes"?>
<Relationships xmlns="http://schemas.openxmlformats.org/package/2006/relationships"><Relationship Id="rId1" Type="http://schemas.openxmlformats.org/officeDocument/2006/relationships/package" Target="../embeddings/Microsoft_Excel_Worksheet9.xlsx"/></Relationships>
</file>

<file path=ppt/charts/_rels/chart11.xml.rels><?xml version="1.0" encoding="UTF-8" standalone="yes"?>
<Relationships xmlns="http://schemas.openxmlformats.org/package/2006/relationships"><Relationship Id="rId1" Type="http://schemas.openxmlformats.org/officeDocument/2006/relationships/package" Target="../embeddings/Microsoft_Excel_Worksheet10.xlsx"/></Relationships>
</file>

<file path=ppt/charts/_rels/chart12.xml.rels><?xml version="1.0" encoding="UTF-8" standalone="yes"?>
<Relationships xmlns="http://schemas.openxmlformats.org/package/2006/relationships"><Relationship Id="rId1" Type="http://schemas.openxmlformats.org/officeDocument/2006/relationships/package" Target="../embeddings/Microsoft_Excel_Worksheet11.xlsx"/></Relationships>
</file>

<file path=ppt/charts/_rels/chart13.xml.rels><?xml version="1.0" encoding="UTF-8" standalone="yes"?>
<Relationships xmlns="http://schemas.openxmlformats.org/package/2006/relationships"><Relationship Id="rId1" Type="http://schemas.openxmlformats.org/officeDocument/2006/relationships/package" Target="../embeddings/Microsoft_Excel_Worksheet12.xlsx"/></Relationships>
</file>

<file path=ppt/charts/_rels/chart14.xml.rels><?xml version="1.0" encoding="UTF-8" standalone="yes"?>
<Relationships xmlns="http://schemas.openxmlformats.org/package/2006/relationships"><Relationship Id="rId1" Type="http://schemas.openxmlformats.org/officeDocument/2006/relationships/package" Target="../embeddings/Microsoft_Excel_Worksheet13.xlsx"/></Relationships>
</file>

<file path=ppt/charts/_rels/chart15.xml.rels><?xml version="1.0" encoding="UTF-8" standalone="yes"?>
<Relationships xmlns="http://schemas.openxmlformats.org/package/2006/relationships"><Relationship Id="rId1" Type="http://schemas.openxmlformats.org/officeDocument/2006/relationships/package" Target="../embeddings/Microsoft_Excel_Worksheet14.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Excel_Worksheet2.xlsx"/></Relationships>
</file>

<file path=ppt/charts/_rels/chart4.xml.rels><?xml version="1.0" encoding="UTF-8" standalone="yes"?>
<Relationships xmlns="http://schemas.openxmlformats.org/package/2006/relationships"><Relationship Id="rId1" Type="http://schemas.openxmlformats.org/officeDocument/2006/relationships/package" Target="../embeddings/Microsoft_Excel_Worksheet3.xlsx"/></Relationships>
</file>

<file path=ppt/charts/_rels/chart5.xml.rels><?xml version="1.0" encoding="UTF-8" standalone="yes"?>
<Relationships xmlns="http://schemas.openxmlformats.org/package/2006/relationships"><Relationship Id="rId1" Type="http://schemas.openxmlformats.org/officeDocument/2006/relationships/package" Target="../embeddings/Microsoft_Excel_Worksheet4.xlsx"/></Relationships>
</file>

<file path=ppt/charts/_rels/chart6.xml.rels><?xml version="1.0" encoding="UTF-8" standalone="yes"?>
<Relationships xmlns="http://schemas.openxmlformats.org/package/2006/relationships"><Relationship Id="rId1" Type="http://schemas.openxmlformats.org/officeDocument/2006/relationships/package" Target="../embeddings/Microsoft_Excel_Worksheet5.xlsx"/></Relationships>
</file>

<file path=ppt/charts/_rels/chart7.xml.rels><?xml version="1.0" encoding="UTF-8" standalone="yes"?>
<Relationships xmlns="http://schemas.openxmlformats.org/package/2006/relationships"><Relationship Id="rId1" Type="http://schemas.openxmlformats.org/officeDocument/2006/relationships/package" Target="../embeddings/Microsoft_Excel_Worksheet6.xlsx"/></Relationships>
</file>

<file path=ppt/charts/_rels/chart8.xml.rels><?xml version="1.0" encoding="UTF-8" standalone="yes"?>
<Relationships xmlns="http://schemas.openxmlformats.org/package/2006/relationships"><Relationship Id="rId1" Type="http://schemas.openxmlformats.org/officeDocument/2006/relationships/package" Target="../embeddings/Microsoft_Excel_Worksheet7.xlsx"/></Relationships>
</file>

<file path=ppt/charts/_rels/chart9.xml.rels><?xml version="1.0" encoding="UTF-8" standalone="yes"?>
<Relationships xmlns="http://schemas.openxmlformats.org/package/2006/relationships"><Relationship Id="rId1" Type="http://schemas.openxmlformats.org/officeDocument/2006/relationships/package" Target="../embeddings/Microsoft_Excel_Worksheet8.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Sheet1!$C$1</c:f>
              <c:strCache>
                <c:ptCount val="1"/>
                <c:pt idx="0">
                  <c:v>0</c:v>
                </c:pt>
              </c:strCache>
            </c:strRef>
          </c:tx>
          <c:dPt>
            <c:idx val="0"/>
            <c:bubble3D val="0"/>
            <c:spPr>
              <a:solidFill>
                <a:srgbClr val="5FCBDB"/>
              </a:solidFill>
            </c:spPr>
            <c:extLst>
              <c:ext xmlns:c16="http://schemas.microsoft.com/office/drawing/2014/chart" uri="{C3380CC4-5D6E-409C-BE32-E72D297353CC}">
                <c16:uniqueId val="{00000001-AE14-AC43-BC6B-117199517256}"/>
              </c:ext>
            </c:extLst>
          </c:dPt>
          <c:dPt>
            <c:idx val="1"/>
            <c:bubble3D val="0"/>
            <c:spPr>
              <a:solidFill>
                <a:srgbClr val="00636B"/>
              </a:solidFill>
            </c:spPr>
            <c:extLst>
              <c:ext xmlns:c16="http://schemas.microsoft.com/office/drawing/2014/chart" uri="{C3380CC4-5D6E-409C-BE32-E72D297353CC}">
                <c16:uniqueId val="{00000003-AE14-AC43-BC6B-117199517256}"/>
              </c:ext>
            </c:extLst>
          </c:dPt>
          <c:dPt>
            <c:idx val="2"/>
            <c:bubble3D val="0"/>
            <c:spPr>
              <a:solidFill>
                <a:srgbClr val="0E1C29"/>
              </a:solidFill>
            </c:spPr>
            <c:extLst>
              <c:ext xmlns:c16="http://schemas.microsoft.com/office/drawing/2014/chart" uri="{C3380CC4-5D6E-409C-BE32-E72D297353CC}">
                <c16:uniqueId val="{00000005-AE14-AC43-BC6B-117199517256}"/>
              </c:ext>
            </c:extLst>
          </c:dPt>
          <c:dLbls>
            <c:dLbl>
              <c:idx val="0"/>
              <c:spPr/>
              <c:txPr>
                <a:bodyPr/>
                <a:lstStyle/>
                <a:p>
                  <a:pPr>
                    <a:defRPr>
                      <a:solidFill>
                        <a:schemeClr val="bg1"/>
                      </a:solidFill>
                    </a:defRPr>
                  </a:pPr>
                  <a:endParaRPr lang="en-US"/>
                </a:p>
              </c:tx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AE14-AC43-BC6B-117199517256}"/>
                </c:ext>
              </c:extLst>
            </c:dLbl>
            <c:dLbl>
              <c:idx val="1"/>
              <c:spPr/>
              <c:txPr>
                <a:bodyPr/>
                <a:lstStyle/>
                <a:p>
                  <a:pPr>
                    <a:defRPr>
                      <a:solidFill>
                        <a:schemeClr val="bg1"/>
                      </a:solidFill>
                    </a:defRPr>
                  </a:pPr>
                  <a:endParaRPr lang="en-US"/>
                </a:p>
              </c:tx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AE14-AC43-BC6B-117199517256}"/>
                </c:ext>
              </c:extLst>
            </c:dLbl>
            <c:dLbl>
              <c:idx val="2"/>
              <c:spPr/>
              <c:txPr>
                <a:bodyPr/>
                <a:lstStyle/>
                <a:p>
                  <a:pPr>
                    <a:defRPr>
                      <a:solidFill>
                        <a:schemeClr val="bg1"/>
                      </a:solidFill>
                    </a:defRPr>
                  </a:pPr>
                  <a:endParaRPr lang="en-US"/>
                </a:p>
              </c:tx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AE14-AC43-BC6B-117199517256}"/>
                </c:ext>
              </c:extLst>
            </c:dLbl>
            <c:spPr>
              <a:noFill/>
              <a:ln>
                <a:noFill/>
              </a:ln>
              <a:effectLst/>
            </c:spPr>
            <c:txPr>
              <a:bodyPr wrap="square" lIns="38100" tIns="19050" rIns="38100" bIns="19050" anchor="ctr">
                <a:spAutoFit/>
              </a:bodyPr>
              <a:lstStyle/>
              <a:p>
                <a:pPr>
                  <a:defRPr>
                    <a:solidFill>
                      <a:schemeClr val="bg1"/>
                    </a:solidFill>
                  </a:defRPr>
                </a:pPr>
                <a:endParaRPr lang="en-US"/>
              </a:p>
            </c:txPr>
            <c:showLegendKey val="0"/>
            <c:showVal val="0"/>
            <c:showCatName val="0"/>
            <c:showSerName val="0"/>
            <c:showPercent val="0"/>
            <c:showBubbleSize val="0"/>
            <c:extLst>
              <c:ext xmlns:c15="http://schemas.microsoft.com/office/drawing/2012/chart" uri="{CE6537A1-D6FC-4f65-9D91-7224C49458BB}"/>
            </c:extLst>
          </c:dLbls>
          <c:cat>
            <c:strRef>
              <c:f>Sheet1!$B$2:$B$4</c:f>
              <c:strCache>
                <c:ptCount val="3"/>
                <c:pt idx="0">
                  <c:v>Leader (CXO, Chairperson, Managing Director, President, etc.)</c:v>
                </c:pt>
                <c:pt idx="1">
                  <c:v>Senior Influencer (Senior Manager, XVP, Director, etc.)</c:v>
                </c:pt>
                <c:pt idx="2">
                  <c:v>Influencer (Manager, Supervisor, etc.)</c:v>
                </c:pt>
              </c:strCache>
            </c:strRef>
          </c:cat>
          <c:val>
            <c:numRef>
              <c:f>Sheet1!$C$2:$C$4</c:f>
              <c:numCache>
                <c:formatCode>0%</c:formatCode>
                <c:ptCount val="3"/>
                <c:pt idx="0">
                  <c:v>0.27200000000000002</c:v>
                </c:pt>
                <c:pt idx="1">
                  <c:v>0.40799999999999997</c:v>
                </c:pt>
                <c:pt idx="2">
                  <c:v>0.32</c:v>
                </c:pt>
              </c:numCache>
            </c:numRef>
          </c:val>
          <c:extLst>
            <c:ext xmlns:c16="http://schemas.microsoft.com/office/drawing/2014/chart" uri="{C3380CC4-5D6E-409C-BE32-E72D297353CC}">
              <c16:uniqueId val="{00000006-AE14-AC43-BC6B-117199517256}"/>
            </c:ext>
          </c:extLst>
        </c:ser>
        <c:dLbls>
          <c:showLegendKey val="0"/>
          <c:showVal val="0"/>
          <c:showCatName val="0"/>
          <c:showSerName val="0"/>
          <c:showPercent val="0"/>
          <c:showBubbleSize val="0"/>
          <c:showLeaderLines val="1"/>
        </c:dLbls>
        <c:firstSliceAng val="0"/>
        <c:holeSize val="50"/>
      </c:doughnutChart>
    </c:plotArea>
    <c:legend>
      <c:legendPos val="r"/>
      <c:layout>
        <c:manualLayout>
          <c:xMode val="edge"/>
          <c:yMode val="edge"/>
          <c:x val="0.65289648130327604"/>
          <c:y val="0.19739022877419726"/>
          <c:w val="0.33063272905853658"/>
          <c:h val="0.53194256123243799"/>
        </c:manualLayout>
      </c:layout>
      <c:overlay val="0"/>
    </c:legend>
    <c:plotVisOnly val="1"/>
    <c:dispBlanksAs val="gap"/>
    <c:showDLblsOverMax val="1"/>
  </c:chart>
  <c:txPr>
    <a:bodyPr/>
    <a:lstStyle/>
    <a:p>
      <a:pPr>
        <a:defRPr sz="825" smtId="4294967295"/>
      </a:pPr>
      <a:endParaRPr lang="en-US"/>
    </a:p>
  </c:txPr>
  <c:externalData r:id="rId1">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Sheet1!$C$1</c:f>
              <c:strCache>
                <c:ptCount val="1"/>
                <c:pt idx="0">
                  <c:v>0</c:v>
                </c:pt>
              </c:strCache>
            </c:strRef>
          </c:tx>
          <c:spPr>
            <a:solidFill>
              <a:srgbClr val="0E1C29"/>
            </a:solidFill>
          </c:spPr>
          <c:dPt>
            <c:idx val="0"/>
            <c:bubble3D val="0"/>
            <c:extLst>
              <c:ext xmlns:c16="http://schemas.microsoft.com/office/drawing/2014/chart" uri="{C3380CC4-5D6E-409C-BE32-E72D297353CC}">
                <c16:uniqueId val="{00000001-19D6-4D46-9A6D-C420CD2C7F0C}"/>
              </c:ext>
            </c:extLst>
          </c:dPt>
          <c:dPt>
            <c:idx val="1"/>
            <c:bubble3D val="0"/>
            <c:spPr>
              <a:solidFill>
                <a:srgbClr val="00535E"/>
              </a:solidFill>
            </c:spPr>
            <c:extLst>
              <c:ext xmlns:c16="http://schemas.microsoft.com/office/drawing/2014/chart" uri="{C3380CC4-5D6E-409C-BE32-E72D297353CC}">
                <c16:uniqueId val="{00000003-19D6-4D46-9A6D-C420CD2C7F0C}"/>
              </c:ext>
            </c:extLst>
          </c:dPt>
          <c:dLbls>
            <c:dLbl>
              <c:idx val="0"/>
              <c:spPr/>
              <c:txPr>
                <a:bodyPr/>
                <a:lstStyle/>
                <a:p>
                  <a:pPr>
                    <a:defRPr>
                      <a:solidFill>
                        <a:schemeClr val="bg1">
                          <a:lumMod val="95000"/>
                        </a:schemeClr>
                      </a:solidFill>
                    </a:defRPr>
                  </a:pPr>
                  <a:endParaRPr lang="en-US"/>
                </a:p>
              </c:tx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19D6-4D46-9A6D-C420CD2C7F0C}"/>
                </c:ext>
              </c:extLst>
            </c:dLbl>
            <c:dLbl>
              <c:idx val="1"/>
              <c:spPr/>
              <c:txPr>
                <a:bodyPr/>
                <a:lstStyle/>
                <a:p>
                  <a:pPr>
                    <a:defRPr>
                      <a:solidFill>
                        <a:schemeClr val="bg1">
                          <a:lumMod val="95000"/>
                        </a:schemeClr>
                      </a:solidFill>
                    </a:defRPr>
                  </a:pPr>
                  <a:endParaRPr lang="en-US"/>
                </a:p>
              </c:tx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19D6-4D46-9A6D-C420CD2C7F0C}"/>
                </c:ext>
              </c:extLst>
            </c:dLbl>
            <c:spPr>
              <a:noFill/>
              <a:ln>
                <a:noFill/>
              </a:ln>
              <a:effectLst/>
            </c:spPr>
            <c:txPr>
              <a:bodyPr wrap="square" lIns="38100" tIns="19050" rIns="38100" bIns="19050" anchor="ctr">
                <a:spAutoFit/>
              </a:bodyPr>
              <a:lstStyle/>
              <a:p>
                <a:pPr>
                  <a:defRPr>
                    <a:solidFill>
                      <a:schemeClr val="bg1">
                        <a:lumMod val="95000"/>
                      </a:schemeClr>
                    </a:solidFill>
                  </a:defRPr>
                </a:pPr>
                <a:endParaRPr lang="en-US"/>
              </a:p>
            </c:txPr>
            <c:showLegendKey val="0"/>
            <c:showVal val="0"/>
            <c:showCatName val="0"/>
            <c:showSerName val="0"/>
            <c:showPercent val="0"/>
            <c:showBubbleSize val="0"/>
            <c:extLst>
              <c:ext xmlns:c15="http://schemas.microsoft.com/office/drawing/2012/chart" uri="{CE6537A1-D6FC-4f65-9D91-7224C49458BB}"/>
            </c:extLst>
          </c:dLbls>
          <c:cat>
            <c:strRef>
              <c:f>Sheet1!$B$2:$B$3</c:f>
              <c:strCache>
                <c:ptCount val="2"/>
                <c:pt idx="0">
                  <c:v>Yes, please describe:</c:v>
                </c:pt>
                <c:pt idx="1">
                  <c:v>No</c:v>
                </c:pt>
              </c:strCache>
            </c:strRef>
          </c:cat>
          <c:val>
            <c:numRef>
              <c:f>Sheet1!$C$2:$C$3</c:f>
              <c:numCache>
                <c:formatCode>0%</c:formatCode>
                <c:ptCount val="2"/>
                <c:pt idx="0">
                  <c:v>3.7037037037037E-2</c:v>
                </c:pt>
                <c:pt idx="1">
                  <c:v>0.96296296296296302</c:v>
                </c:pt>
              </c:numCache>
            </c:numRef>
          </c:val>
          <c:extLst>
            <c:ext xmlns:c16="http://schemas.microsoft.com/office/drawing/2014/chart" uri="{C3380CC4-5D6E-409C-BE32-E72D297353CC}">
              <c16:uniqueId val="{00000004-19D6-4D46-9A6D-C420CD2C7F0C}"/>
            </c:ext>
          </c:extLst>
        </c:ser>
        <c:dLbls>
          <c:showLegendKey val="0"/>
          <c:showVal val="0"/>
          <c:showCatName val="0"/>
          <c:showSerName val="0"/>
          <c:showPercent val="0"/>
          <c:showBubbleSize val="0"/>
          <c:showLeaderLines val="1"/>
        </c:dLbls>
        <c:firstSliceAng val="0"/>
        <c:holeSize val="50"/>
      </c:doughnutChart>
    </c:plotArea>
    <c:legend>
      <c:legendPos val="r"/>
      <c:layout>
        <c:manualLayout>
          <c:xMode val="edge"/>
          <c:yMode val="edge"/>
          <c:x val="0.62249917003617794"/>
          <c:y val="0.44249223847019115"/>
          <c:w val="0.10074407320706533"/>
          <c:h val="8.6444094488188974E-2"/>
        </c:manualLayout>
      </c:layout>
      <c:overlay val="0"/>
    </c:legend>
    <c:plotVisOnly val="1"/>
    <c:dispBlanksAs val="gap"/>
    <c:showDLblsOverMax val="1"/>
  </c:chart>
  <c:txPr>
    <a:bodyPr/>
    <a:lstStyle/>
    <a:p>
      <a:pPr>
        <a:defRPr sz="825" smtId="4294967295"/>
      </a:pPr>
      <a:endParaRPr lang="en-US"/>
    </a:p>
  </c:txPr>
  <c:externalData r:id="rId1">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tx>
            <c:strRef>
              <c:f>Sheet1!$C$1</c:f>
              <c:strCache>
                <c:ptCount val="1"/>
                <c:pt idx="0">
                  <c:v>-</c:v>
                </c:pt>
              </c:strCache>
            </c:strRef>
          </c:tx>
          <c:spPr>
            <a:solidFill>
              <a:srgbClr val="00535E"/>
            </a:solidFill>
          </c:spPr>
          <c:invertIfNegative val="0"/>
          <c:dLbls>
            <c:dLbl>
              <c:idx val="0"/>
              <c:spPr/>
              <c:txPr>
                <a:bodyPr/>
                <a:lstStyle/>
                <a:p>
                  <a:pPr>
                    <a:defRPr b="0" i="0">
                      <a:solidFill>
                        <a:srgbClr val="2C333A"/>
                      </a:solidFill>
                      <a:latin typeface="Gotham Medium" pitchFamily="2" charset="0"/>
                      <a:cs typeface="Gotham Medium" pitchFamily="2" charset="0"/>
                    </a:defRPr>
                  </a:pPr>
                  <a:endParaRPr lang="en-US"/>
                </a:p>
              </c:tx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AA54-EF41-821F-BDC2B1AD8821}"/>
                </c:ext>
              </c:extLst>
            </c:dLbl>
            <c:dLbl>
              <c:idx val="1"/>
              <c:spPr/>
              <c:txPr>
                <a:bodyPr/>
                <a:lstStyle/>
                <a:p>
                  <a:pPr>
                    <a:defRPr b="0" i="0">
                      <a:solidFill>
                        <a:srgbClr val="2C333A"/>
                      </a:solidFill>
                      <a:latin typeface="Gotham Medium" pitchFamily="2" charset="0"/>
                      <a:cs typeface="Gotham Medium" pitchFamily="2" charset="0"/>
                    </a:defRPr>
                  </a:pPr>
                  <a:endParaRPr lang="en-US"/>
                </a:p>
              </c:tx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AA54-EF41-821F-BDC2B1AD8821}"/>
                </c:ext>
              </c:extLst>
            </c:dLbl>
            <c:dLbl>
              <c:idx val="2"/>
              <c:spPr/>
              <c:txPr>
                <a:bodyPr/>
                <a:lstStyle/>
                <a:p>
                  <a:pPr>
                    <a:defRPr b="0" i="0">
                      <a:solidFill>
                        <a:srgbClr val="2C333A"/>
                      </a:solidFill>
                      <a:latin typeface="Gotham Medium" pitchFamily="2" charset="0"/>
                      <a:cs typeface="Gotham Medium" pitchFamily="2" charset="0"/>
                    </a:defRPr>
                  </a:pPr>
                  <a:endParaRPr lang="en-US"/>
                </a:p>
              </c:tx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AA54-EF41-821F-BDC2B1AD8821}"/>
                </c:ext>
              </c:extLst>
            </c:dLbl>
            <c:dLbl>
              <c:idx val="3"/>
              <c:spPr/>
              <c:txPr>
                <a:bodyPr/>
                <a:lstStyle/>
                <a:p>
                  <a:pPr>
                    <a:defRPr b="0" i="0">
                      <a:solidFill>
                        <a:srgbClr val="2C333A"/>
                      </a:solidFill>
                      <a:latin typeface="Gotham Medium" pitchFamily="2" charset="0"/>
                      <a:cs typeface="Gotham Medium" pitchFamily="2" charset="0"/>
                    </a:defRPr>
                  </a:pPr>
                  <a:endParaRPr lang="en-US"/>
                </a:p>
              </c:tx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AA54-EF41-821F-BDC2B1AD8821}"/>
                </c:ext>
              </c:extLst>
            </c:dLbl>
            <c:dLbl>
              <c:idx val="4"/>
              <c:spPr/>
              <c:txPr>
                <a:bodyPr/>
                <a:lstStyle/>
                <a:p>
                  <a:pPr>
                    <a:defRPr b="0" i="0">
                      <a:solidFill>
                        <a:srgbClr val="2C333A"/>
                      </a:solidFill>
                      <a:latin typeface="Gotham Medium" pitchFamily="2" charset="0"/>
                      <a:cs typeface="Gotham Medium" pitchFamily="2" charset="0"/>
                    </a:defRPr>
                  </a:pPr>
                  <a:endParaRPr lang="en-US"/>
                </a:p>
              </c:tx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AA54-EF41-821F-BDC2B1AD8821}"/>
                </c:ext>
              </c:extLst>
            </c:dLbl>
            <c:spPr>
              <a:noFill/>
              <a:ln>
                <a:noFill/>
              </a:ln>
              <a:effectLst/>
            </c:spPr>
            <c:txPr>
              <a:bodyPr wrap="square" lIns="38100" tIns="19050" rIns="38100" bIns="19050" anchor="ctr">
                <a:spAutoFit/>
              </a:bodyPr>
              <a:lstStyle/>
              <a:p>
                <a:pPr>
                  <a:defRPr b="0" i="0">
                    <a:solidFill>
                      <a:srgbClr val="2C333A"/>
                    </a:solidFill>
                    <a:latin typeface="Gotham Medium" pitchFamily="2" charset="0"/>
                    <a:cs typeface="Gotham Medium" pitchFamily="2" charset="0"/>
                  </a:defRPr>
                </a:pPr>
                <a:endParaRPr lang="en-US"/>
              </a:p>
            </c:txPr>
            <c:showLegendKey val="0"/>
            <c:showVal val="0"/>
            <c:showCatName val="0"/>
            <c:showSerName val="0"/>
            <c:showPercent val="0"/>
            <c:showBubbleSize val="0"/>
            <c:extLst>
              <c:ext xmlns:c15="http://schemas.microsoft.com/office/drawing/2012/chart" uri="{CE6537A1-D6FC-4f65-9D91-7224C49458BB}">
                <c15:showLeaderLines val="0"/>
              </c:ext>
            </c:extLst>
          </c:dLbls>
          <c:cat>
            <c:strRef>
              <c:f>Sheet1!$B$2:$B$6</c:f>
              <c:strCache>
                <c:ptCount val="5"/>
                <c:pt idx="0">
                  <c:v>Fell substantially below expectations of value</c:v>
                </c:pt>
                <c:pt idx="1">
                  <c:v>Fell below expectations of value</c:v>
                </c:pt>
                <c:pt idx="2">
                  <c:v>Met expectations of value</c:v>
                </c:pt>
                <c:pt idx="3">
                  <c:v>Exceeded expectations of value</c:v>
                </c:pt>
                <c:pt idx="4">
                  <c:v>Substantially exceeded expectations of value</c:v>
                </c:pt>
              </c:strCache>
            </c:strRef>
          </c:cat>
          <c:val>
            <c:numRef>
              <c:f>Sheet1!$C$2:$C$6</c:f>
              <c:numCache>
                <c:formatCode>0.0\%</c:formatCode>
                <c:ptCount val="5"/>
                <c:pt idx="0">
                  <c:v>8.4074074074074101</c:v>
                </c:pt>
                <c:pt idx="1">
                  <c:v>11.4973544973545</c:v>
                </c:pt>
                <c:pt idx="2">
                  <c:v>27.4</c:v>
                </c:pt>
                <c:pt idx="3">
                  <c:v>25.5</c:v>
                </c:pt>
                <c:pt idx="4">
                  <c:v>27.1</c:v>
                </c:pt>
              </c:numCache>
            </c:numRef>
          </c:val>
          <c:extLst>
            <c:ext xmlns:c16="http://schemas.microsoft.com/office/drawing/2014/chart" uri="{C3380CC4-5D6E-409C-BE32-E72D297353CC}">
              <c16:uniqueId val="{00000005-AA54-EF41-821F-BDC2B1AD8821}"/>
            </c:ext>
          </c:extLst>
        </c:ser>
        <c:ser>
          <c:idx val="1"/>
          <c:order val="1"/>
          <c:tx>
            <c:strRef>
              <c:f>Sheet1!$D$1</c:f>
              <c:strCache>
                <c:ptCount val="1"/>
                <c:pt idx="0">
                  <c:v>Column1</c:v>
                </c:pt>
              </c:strCache>
            </c:strRef>
          </c:tx>
          <c:invertIfNegative val="0"/>
          <c:cat>
            <c:strRef>
              <c:f>Sheet1!$B$2:$B$6</c:f>
              <c:strCache>
                <c:ptCount val="5"/>
                <c:pt idx="0">
                  <c:v>Fell substantially below expectations of value</c:v>
                </c:pt>
                <c:pt idx="1">
                  <c:v>Fell below expectations of value</c:v>
                </c:pt>
                <c:pt idx="2">
                  <c:v>Met expectations of value</c:v>
                </c:pt>
                <c:pt idx="3">
                  <c:v>Exceeded expectations of value</c:v>
                </c:pt>
                <c:pt idx="4">
                  <c:v>Substantially exceeded expectations of value</c:v>
                </c:pt>
              </c:strCache>
            </c:strRef>
          </c:cat>
          <c:val>
            <c:numRef>
              <c:f>Sheet1!$D$2:$D$6</c:f>
              <c:numCache>
                <c:formatCode>General</c:formatCode>
                <c:ptCount val="5"/>
              </c:numCache>
            </c:numRef>
          </c:val>
          <c:extLst>
            <c:ext xmlns:c16="http://schemas.microsoft.com/office/drawing/2014/chart" uri="{C3380CC4-5D6E-409C-BE32-E72D297353CC}">
              <c16:uniqueId val="{00000006-AA54-EF41-821F-BDC2B1AD8821}"/>
            </c:ext>
          </c:extLst>
        </c:ser>
        <c:dLbls>
          <c:showLegendKey val="0"/>
          <c:showVal val="0"/>
          <c:showCatName val="0"/>
          <c:showSerName val="0"/>
          <c:showPercent val="0"/>
          <c:showBubbleSize val="0"/>
        </c:dLbls>
        <c:gapWidth val="20"/>
        <c:axId val="1264253647"/>
        <c:axId val="30969901"/>
      </c:barChart>
      <c:catAx>
        <c:axId val="1264253647"/>
        <c:scaling>
          <c:orientation val="maxMin"/>
        </c:scaling>
        <c:delete val="0"/>
        <c:axPos val="l"/>
        <c:numFmt formatCode="General" sourceLinked="1"/>
        <c:majorTickMark val="out"/>
        <c:minorTickMark val="none"/>
        <c:tickLblPos val="nextTo"/>
        <c:spPr>
          <a:ln w="3175">
            <a:solidFill>
              <a:srgbClr val="DCDCDC"/>
            </a:solidFill>
          </a:ln>
        </c:spPr>
        <c:txPr>
          <a:bodyPr wrap="none" anchor="b" anchorCtr="1"/>
          <a:lstStyle/>
          <a:p>
            <a:pPr>
              <a:defRPr b="0" i="0">
                <a:solidFill>
                  <a:srgbClr val="2C333A"/>
                </a:solidFill>
                <a:latin typeface="Gotham Medium" pitchFamily="2" charset="0"/>
                <a:cs typeface="Gotham Medium" pitchFamily="2" charset="0"/>
              </a:defRPr>
            </a:pPr>
            <a:endParaRPr lang="en-US"/>
          </a:p>
        </c:txPr>
        <c:crossAx val="30969901"/>
        <c:crosses val="autoZero"/>
        <c:auto val="0"/>
        <c:lblAlgn val="ctr"/>
        <c:lblOffset val="100"/>
        <c:noMultiLvlLbl val="0"/>
      </c:catAx>
      <c:valAx>
        <c:axId val="30969901"/>
        <c:scaling>
          <c:orientation val="minMax"/>
          <c:max val="30"/>
          <c:min val="0"/>
        </c:scaling>
        <c:delete val="1"/>
        <c:axPos val="t"/>
        <c:numFmt formatCode="0.0\%" sourceLinked="1"/>
        <c:majorTickMark val="out"/>
        <c:minorTickMark val="none"/>
        <c:tickLblPos val="nextTo"/>
        <c:crossAx val="1264253647"/>
        <c:crosses val="autoZero"/>
        <c:crossBetween val="between"/>
        <c:majorUnit val="5"/>
        <c:minorUnit val="0"/>
      </c:valAx>
    </c:plotArea>
    <c:plotVisOnly val="1"/>
    <c:dispBlanksAs val="gap"/>
    <c:showDLblsOverMax val="1"/>
  </c:chart>
  <c:txPr>
    <a:bodyPr/>
    <a:lstStyle/>
    <a:p>
      <a:pPr>
        <a:defRPr sz="825" smtId="4294967295"/>
      </a:pPr>
      <a:endParaRPr lang="en-US"/>
    </a:p>
  </c:txPr>
  <c:externalData r:id="rId1">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tx>
            <c:strRef>
              <c:f>Sheet1!$C$1</c:f>
              <c:strCache>
                <c:ptCount val="1"/>
                <c:pt idx="0">
                  <c:v>All
</c:v>
                </c:pt>
              </c:strCache>
            </c:strRef>
          </c:tx>
          <c:spPr>
            <a:solidFill>
              <a:srgbClr val="00535E"/>
            </a:solidFill>
          </c:spPr>
          <c:invertIfNegative val="0"/>
          <c:dLbls>
            <c:dLbl>
              <c:idx val="0"/>
              <c:spPr/>
              <c:txPr>
                <a:bodyPr/>
                <a:lstStyle/>
                <a:p>
                  <a:pPr>
                    <a:defRPr b="0" i="0">
                      <a:solidFill>
                        <a:srgbClr val="2C333A"/>
                      </a:solidFill>
                      <a:latin typeface="Gotham Medium" pitchFamily="2" charset="0"/>
                      <a:cs typeface="Gotham Medium" pitchFamily="2" charset="0"/>
                    </a:defRPr>
                  </a:pPr>
                  <a:endParaRPr lang="en-US"/>
                </a:p>
              </c:tx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0B62-3C4A-BA6E-B6F779D9CBD1}"/>
                </c:ext>
              </c:extLst>
            </c:dLbl>
            <c:dLbl>
              <c:idx val="1"/>
              <c:spPr/>
              <c:txPr>
                <a:bodyPr/>
                <a:lstStyle/>
                <a:p>
                  <a:pPr>
                    <a:defRPr b="0" i="0">
                      <a:solidFill>
                        <a:srgbClr val="2C333A"/>
                      </a:solidFill>
                      <a:latin typeface="Gotham Medium" pitchFamily="2" charset="0"/>
                      <a:cs typeface="Gotham Medium" pitchFamily="2" charset="0"/>
                    </a:defRPr>
                  </a:pPr>
                  <a:endParaRPr lang="en-US"/>
                </a:p>
              </c:tx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0B62-3C4A-BA6E-B6F779D9CBD1}"/>
                </c:ext>
              </c:extLst>
            </c:dLbl>
            <c:dLbl>
              <c:idx val="2"/>
              <c:spPr/>
              <c:txPr>
                <a:bodyPr/>
                <a:lstStyle/>
                <a:p>
                  <a:pPr>
                    <a:defRPr b="0" i="0">
                      <a:solidFill>
                        <a:srgbClr val="2C333A"/>
                      </a:solidFill>
                      <a:latin typeface="Gotham Medium" pitchFamily="2" charset="0"/>
                      <a:cs typeface="Gotham Medium" pitchFamily="2" charset="0"/>
                    </a:defRPr>
                  </a:pPr>
                  <a:endParaRPr lang="en-US"/>
                </a:p>
              </c:tx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0B62-3C4A-BA6E-B6F779D9CBD1}"/>
                </c:ext>
              </c:extLst>
            </c:dLbl>
            <c:dLbl>
              <c:idx val="3"/>
              <c:spPr/>
              <c:txPr>
                <a:bodyPr/>
                <a:lstStyle/>
                <a:p>
                  <a:pPr>
                    <a:defRPr b="0" i="0">
                      <a:solidFill>
                        <a:srgbClr val="2C333A"/>
                      </a:solidFill>
                      <a:latin typeface="Gotham Medium" pitchFamily="2" charset="0"/>
                      <a:cs typeface="Gotham Medium" pitchFamily="2" charset="0"/>
                    </a:defRPr>
                  </a:pPr>
                  <a:endParaRPr lang="en-US"/>
                </a:p>
              </c:tx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0B62-3C4A-BA6E-B6F779D9CBD1}"/>
                </c:ext>
              </c:extLst>
            </c:dLbl>
            <c:dLbl>
              <c:idx val="4"/>
              <c:spPr/>
              <c:txPr>
                <a:bodyPr/>
                <a:lstStyle/>
                <a:p>
                  <a:pPr>
                    <a:defRPr b="0" i="0">
                      <a:solidFill>
                        <a:srgbClr val="2C333A"/>
                      </a:solidFill>
                      <a:latin typeface="Gotham Medium" pitchFamily="2" charset="0"/>
                      <a:cs typeface="Gotham Medium" pitchFamily="2" charset="0"/>
                    </a:defRPr>
                  </a:pPr>
                  <a:endParaRPr lang="en-US"/>
                </a:p>
              </c:tx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0B62-3C4A-BA6E-B6F779D9CBD1}"/>
                </c:ext>
              </c:extLst>
            </c:dLbl>
            <c:dLbl>
              <c:idx val="5"/>
              <c:spPr/>
              <c:txPr>
                <a:bodyPr/>
                <a:lstStyle/>
                <a:p>
                  <a:pPr>
                    <a:defRPr b="0" i="0">
                      <a:solidFill>
                        <a:srgbClr val="2C333A"/>
                      </a:solidFill>
                      <a:latin typeface="Gotham Medium" pitchFamily="2" charset="0"/>
                      <a:cs typeface="Gotham Medium" pitchFamily="2" charset="0"/>
                    </a:defRPr>
                  </a:pPr>
                  <a:endParaRPr lang="en-US"/>
                </a:p>
              </c:tx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0B62-3C4A-BA6E-B6F779D9CBD1}"/>
                </c:ext>
              </c:extLst>
            </c:dLbl>
            <c:dLbl>
              <c:idx val="6"/>
              <c:spPr/>
              <c:txPr>
                <a:bodyPr/>
                <a:lstStyle/>
                <a:p>
                  <a:pPr>
                    <a:defRPr b="0" i="0">
                      <a:solidFill>
                        <a:srgbClr val="2C333A"/>
                      </a:solidFill>
                      <a:latin typeface="Gotham Medium" pitchFamily="2" charset="0"/>
                      <a:cs typeface="Gotham Medium" pitchFamily="2" charset="0"/>
                    </a:defRPr>
                  </a:pPr>
                  <a:endParaRPr lang="en-US"/>
                </a:p>
              </c:tx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0B62-3C4A-BA6E-B6F779D9CBD1}"/>
                </c:ext>
              </c:extLst>
            </c:dLbl>
            <c:dLbl>
              <c:idx val="7"/>
              <c:spPr/>
              <c:txPr>
                <a:bodyPr/>
                <a:lstStyle/>
                <a:p>
                  <a:pPr>
                    <a:defRPr b="0" i="0">
                      <a:solidFill>
                        <a:srgbClr val="2C333A"/>
                      </a:solidFill>
                      <a:latin typeface="Gotham Medium" pitchFamily="2" charset="0"/>
                      <a:cs typeface="Gotham Medium" pitchFamily="2" charset="0"/>
                    </a:defRPr>
                  </a:pPr>
                  <a:endParaRPr lang="en-US"/>
                </a:p>
              </c:tx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0B62-3C4A-BA6E-B6F779D9CBD1}"/>
                </c:ext>
              </c:extLst>
            </c:dLbl>
            <c:dLbl>
              <c:idx val="8"/>
              <c:spPr/>
              <c:txPr>
                <a:bodyPr/>
                <a:lstStyle/>
                <a:p>
                  <a:pPr>
                    <a:defRPr b="0" i="0">
                      <a:solidFill>
                        <a:srgbClr val="2C333A"/>
                      </a:solidFill>
                      <a:latin typeface="Gotham Medium" pitchFamily="2" charset="0"/>
                      <a:cs typeface="Gotham Medium" pitchFamily="2" charset="0"/>
                    </a:defRPr>
                  </a:pPr>
                  <a:endParaRPr lang="en-US"/>
                </a:p>
              </c:tx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8-0B62-3C4A-BA6E-B6F779D9CBD1}"/>
                </c:ext>
              </c:extLst>
            </c:dLbl>
            <c:dLbl>
              <c:idx val="9"/>
              <c:spPr/>
              <c:txPr>
                <a:bodyPr/>
                <a:lstStyle/>
                <a:p>
                  <a:pPr>
                    <a:defRPr b="0" i="0">
                      <a:solidFill>
                        <a:srgbClr val="2C333A"/>
                      </a:solidFill>
                      <a:latin typeface="Gotham Medium" pitchFamily="2" charset="0"/>
                      <a:cs typeface="Gotham Medium" pitchFamily="2" charset="0"/>
                    </a:defRPr>
                  </a:pPr>
                  <a:endParaRPr lang="en-US"/>
                </a:p>
              </c:tx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9-0B62-3C4A-BA6E-B6F779D9CBD1}"/>
                </c:ext>
              </c:extLst>
            </c:dLbl>
            <c:spPr>
              <a:noFill/>
              <a:ln>
                <a:noFill/>
              </a:ln>
              <a:effectLst/>
            </c:spPr>
            <c:txPr>
              <a:bodyPr wrap="square" lIns="38100" tIns="19050" rIns="38100" bIns="19050" anchor="ctr">
                <a:spAutoFit/>
              </a:bodyPr>
              <a:lstStyle/>
              <a:p>
                <a:pPr>
                  <a:defRPr b="0" i="0">
                    <a:solidFill>
                      <a:srgbClr val="2C333A"/>
                    </a:solidFill>
                    <a:latin typeface="Gotham Medium" pitchFamily="2" charset="0"/>
                    <a:cs typeface="Gotham Medium" pitchFamily="2" charset="0"/>
                  </a:defRPr>
                </a:pPr>
                <a:endParaRPr lang="en-US"/>
              </a:p>
            </c:txPr>
            <c:showLegendKey val="0"/>
            <c:showVal val="0"/>
            <c:showCatName val="0"/>
            <c:showSerName val="0"/>
            <c:showPercent val="0"/>
            <c:showBubbleSize val="0"/>
            <c:extLst>
              <c:ext xmlns:c15="http://schemas.microsoft.com/office/drawing/2012/chart" uri="{CE6537A1-D6FC-4f65-9D91-7224C49458BB}">
                <c15:showLeaderLines val="0"/>
              </c:ext>
            </c:extLst>
          </c:dLbls>
          <c:cat>
            <c:strRef>
              <c:f>Sheet1!$B$2:$B$11</c:f>
              <c:strCache>
                <c:ptCount val="10"/>
                <c:pt idx="0">
                  <c:v>Other [please specify]:</c:v>
                </c:pt>
                <c:pt idx="1">
                  <c:v>Market share</c:v>
                </c:pt>
                <c:pt idx="2">
                  <c:v>Productivity</c:v>
                </c:pt>
                <c:pt idx="3">
                  <c:v>Meeting the challenge from competitors</c:v>
                </c:pt>
                <c:pt idx="4">
                  <c:v>Recruitment and retention</c:v>
                </c:pt>
                <c:pt idx="5">
                  <c:v>Growth</c:v>
                </c:pt>
                <c:pt idx="6">
                  <c:v>Dealing with technological disruptions such as AI and automation</c:v>
                </c:pt>
                <c:pt idx="7">
                  <c:v>Digital deployment</c:v>
                </c:pt>
                <c:pt idx="8">
                  <c:v>Brexit</c:v>
                </c:pt>
                <c:pt idx="9">
                  <c:v>Efficiency</c:v>
                </c:pt>
              </c:strCache>
            </c:strRef>
          </c:cat>
          <c:val>
            <c:numRef>
              <c:f>Sheet1!$C$2:$C$11</c:f>
              <c:numCache>
                <c:formatCode>0%</c:formatCode>
                <c:ptCount val="10"/>
                <c:pt idx="0">
                  <c:v>5.2910052910052898E-3</c:v>
                </c:pt>
                <c:pt idx="1">
                  <c:v>0.22222222222222199</c:v>
                </c:pt>
                <c:pt idx="2">
                  <c:v>0.27513227513227501</c:v>
                </c:pt>
                <c:pt idx="3">
                  <c:v>0.30158730158730201</c:v>
                </c:pt>
                <c:pt idx="4">
                  <c:v>0.317460317460317</c:v>
                </c:pt>
                <c:pt idx="5">
                  <c:v>0.32275132275132301</c:v>
                </c:pt>
                <c:pt idx="6">
                  <c:v>0.34391534391534401</c:v>
                </c:pt>
                <c:pt idx="7">
                  <c:v>0.38095238095238099</c:v>
                </c:pt>
                <c:pt idx="8">
                  <c:v>0.39682539682539703</c:v>
                </c:pt>
                <c:pt idx="9">
                  <c:v>0.47089947089947098</c:v>
                </c:pt>
              </c:numCache>
            </c:numRef>
          </c:val>
          <c:extLst>
            <c:ext xmlns:c16="http://schemas.microsoft.com/office/drawing/2014/chart" uri="{C3380CC4-5D6E-409C-BE32-E72D297353CC}">
              <c16:uniqueId val="{0000000A-0B62-3C4A-BA6E-B6F779D9CBD1}"/>
            </c:ext>
          </c:extLst>
        </c:ser>
        <c:dLbls>
          <c:showLegendKey val="0"/>
          <c:showVal val="0"/>
          <c:showCatName val="0"/>
          <c:showSerName val="0"/>
          <c:showPercent val="0"/>
          <c:showBubbleSize val="0"/>
        </c:dLbls>
        <c:gapWidth val="20"/>
        <c:axId val="877371287"/>
        <c:axId val="920349987"/>
      </c:barChart>
      <c:catAx>
        <c:axId val="877371287"/>
        <c:scaling>
          <c:orientation val="minMax"/>
        </c:scaling>
        <c:delete val="0"/>
        <c:axPos val="l"/>
        <c:numFmt formatCode="General" sourceLinked="1"/>
        <c:majorTickMark val="out"/>
        <c:minorTickMark val="none"/>
        <c:tickLblPos val="nextTo"/>
        <c:spPr>
          <a:ln w="3175">
            <a:solidFill>
              <a:srgbClr val="DCDCDC"/>
            </a:solidFill>
          </a:ln>
        </c:spPr>
        <c:txPr>
          <a:bodyPr wrap="none"/>
          <a:lstStyle/>
          <a:p>
            <a:pPr>
              <a:defRPr b="0" i="0">
                <a:solidFill>
                  <a:srgbClr val="2C333A"/>
                </a:solidFill>
                <a:latin typeface="Gotham Book" pitchFamily="2" charset="0"/>
                <a:cs typeface="Gotham Book" pitchFamily="2" charset="0"/>
              </a:defRPr>
            </a:pPr>
            <a:endParaRPr lang="en-US"/>
          </a:p>
        </c:txPr>
        <c:crossAx val="920349987"/>
        <c:crosses val="autoZero"/>
        <c:auto val="0"/>
        <c:lblAlgn val="ctr"/>
        <c:lblOffset val="100"/>
        <c:noMultiLvlLbl val="0"/>
      </c:catAx>
      <c:valAx>
        <c:axId val="920349987"/>
        <c:scaling>
          <c:orientation val="minMax"/>
          <c:max val="0.5"/>
          <c:min val="0"/>
        </c:scaling>
        <c:delete val="1"/>
        <c:axPos val="b"/>
        <c:numFmt formatCode="0%" sourceLinked="1"/>
        <c:majorTickMark val="out"/>
        <c:minorTickMark val="none"/>
        <c:tickLblPos val="nextTo"/>
        <c:crossAx val="877371287"/>
        <c:crosses val="autoZero"/>
        <c:crossBetween val="between"/>
        <c:majorUnit val="0.1"/>
        <c:minorUnit val="0"/>
      </c:valAx>
    </c:plotArea>
    <c:plotVisOnly val="1"/>
    <c:dispBlanksAs val="gap"/>
    <c:showDLblsOverMax val="1"/>
  </c:chart>
  <c:txPr>
    <a:bodyPr/>
    <a:lstStyle/>
    <a:p>
      <a:pPr>
        <a:defRPr sz="825" smtId="4294967295"/>
      </a:pPr>
      <a:endParaRPr lang="en-US"/>
    </a:p>
  </c:txPr>
  <c:externalData r:id="rId1">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1.915794126639947E-2"/>
          <c:y val="3.2624100174649694E-2"/>
          <c:w val="0.87502622006182029"/>
          <c:h val="0.46737600885874525"/>
        </c:manualLayout>
      </c:layout>
      <c:barChart>
        <c:barDir val="col"/>
        <c:grouping val="clustered"/>
        <c:varyColors val="0"/>
        <c:ser>
          <c:idx val="0"/>
          <c:order val="0"/>
          <c:tx>
            <c:strRef>
              <c:f>Sheet1!$C$1</c:f>
              <c:strCache>
                <c:ptCount val="1"/>
                <c:pt idx="0">
                  <c:v>All
</c:v>
                </c:pt>
              </c:strCache>
            </c:strRef>
          </c:tx>
          <c:spPr>
            <a:solidFill>
              <a:srgbClr val="00535E"/>
            </a:solidFill>
          </c:spPr>
          <c:invertIfNegative val="0"/>
          <c:dLbls>
            <c:dLbl>
              <c:idx val="0"/>
              <c:spPr/>
              <c:txPr>
                <a:bodyPr/>
                <a:lstStyle/>
                <a:p>
                  <a:pPr>
                    <a:defRPr b="0" i="0">
                      <a:solidFill>
                        <a:srgbClr val="2C333A"/>
                      </a:solidFill>
                      <a:latin typeface="Gotham Medium" pitchFamily="2" charset="0"/>
                      <a:cs typeface="Gotham Medium" pitchFamily="2" charset="0"/>
                    </a:defRPr>
                  </a:pPr>
                  <a:endParaRPr lang="en-US"/>
                </a:p>
              </c:tx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1D24-BE4A-AD44-43E1BA280ABF}"/>
                </c:ext>
              </c:extLst>
            </c:dLbl>
            <c:dLbl>
              <c:idx val="1"/>
              <c:spPr/>
              <c:txPr>
                <a:bodyPr/>
                <a:lstStyle/>
                <a:p>
                  <a:pPr>
                    <a:defRPr b="0" i="0">
                      <a:solidFill>
                        <a:srgbClr val="2C333A"/>
                      </a:solidFill>
                      <a:latin typeface="Gotham Medium" pitchFamily="2" charset="0"/>
                      <a:cs typeface="Gotham Medium" pitchFamily="2" charset="0"/>
                    </a:defRPr>
                  </a:pPr>
                  <a:endParaRPr lang="en-US"/>
                </a:p>
              </c:tx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1D24-BE4A-AD44-43E1BA280ABF}"/>
                </c:ext>
              </c:extLst>
            </c:dLbl>
            <c:dLbl>
              <c:idx val="2"/>
              <c:spPr/>
              <c:txPr>
                <a:bodyPr/>
                <a:lstStyle/>
                <a:p>
                  <a:pPr>
                    <a:defRPr b="0" i="0">
                      <a:solidFill>
                        <a:srgbClr val="2C333A"/>
                      </a:solidFill>
                      <a:latin typeface="Gotham Medium" pitchFamily="2" charset="0"/>
                      <a:cs typeface="Gotham Medium" pitchFamily="2" charset="0"/>
                    </a:defRPr>
                  </a:pPr>
                  <a:endParaRPr lang="en-US"/>
                </a:p>
              </c:tx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1D24-BE4A-AD44-43E1BA280ABF}"/>
                </c:ext>
              </c:extLst>
            </c:dLbl>
            <c:dLbl>
              <c:idx val="3"/>
              <c:spPr/>
              <c:txPr>
                <a:bodyPr/>
                <a:lstStyle/>
                <a:p>
                  <a:pPr>
                    <a:defRPr b="0" i="0">
                      <a:solidFill>
                        <a:srgbClr val="2C333A"/>
                      </a:solidFill>
                      <a:latin typeface="Gotham Medium" pitchFamily="2" charset="0"/>
                      <a:cs typeface="Gotham Medium" pitchFamily="2" charset="0"/>
                    </a:defRPr>
                  </a:pPr>
                  <a:endParaRPr lang="en-US"/>
                </a:p>
              </c:tx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1D24-BE4A-AD44-43E1BA280ABF}"/>
                </c:ext>
              </c:extLst>
            </c:dLbl>
            <c:dLbl>
              <c:idx val="4"/>
              <c:spPr/>
              <c:txPr>
                <a:bodyPr/>
                <a:lstStyle/>
                <a:p>
                  <a:pPr>
                    <a:defRPr b="0" i="0">
                      <a:solidFill>
                        <a:srgbClr val="2C333A"/>
                      </a:solidFill>
                      <a:latin typeface="Gotham Medium" pitchFamily="2" charset="0"/>
                      <a:cs typeface="Gotham Medium" pitchFamily="2" charset="0"/>
                    </a:defRPr>
                  </a:pPr>
                  <a:endParaRPr lang="en-US"/>
                </a:p>
              </c:tx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1D24-BE4A-AD44-43E1BA280ABF}"/>
                </c:ext>
              </c:extLst>
            </c:dLbl>
            <c:dLbl>
              <c:idx val="5"/>
              <c:spPr/>
              <c:txPr>
                <a:bodyPr/>
                <a:lstStyle/>
                <a:p>
                  <a:pPr>
                    <a:defRPr b="0" i="0">
                      <a:solidFill>
                        <a:srgbClr val="2C333A"/>
                      </a:solidFill>
                      <a:latin typeface="Gotham Medium" pitchFamily="2" charset="0"/>
                      <a:cs typeface="Gotham Medium" pitchFamily="2" charset="0"/>
                    </a:defRPr>
                  </a:pPr>
                  <a:endParaRPr lang="en-US"/>
                </a:p>
              </c:tx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1D24-BE4A-AD44-43E1BA280ABF}"/>
                </c:ext>
              </c:extLst>
            </c:dLbl>
            <c:dLbl>
              <c:idx val="6"/>
              <c:spPr/>
              <c:txPr>
                <a:bodyPr/>
                <a:lstStyle/>
                <a:p>
                  <a:pPr>
                    <a:defRPr b="0" i="0">
                      <a:solidFill>
                        <a:srgbClr val="2C333A"/>
                      </a:solidFill>
                      <a:latin typeface="Gotham Medium" pitchFamily="2" charset="0"/>
                      <a:cs typeface="Gotham Medium" pitchFamily="2" charset="0"/>
                    </a:defRPr>
                  </a:pPr>
                  <a:endParaRPr lang="en-US"/>
                </a:p>
              </c:tx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1D24-BE4A-AD44-43E1BA280ABF}"/>
                </c:ext>
              </c:extLst>
            </c:dLbl>
            <c:dLbl>
              <c:idx val="7"/>
              <c:spPr/>
              <c:txPr>
                <a:bodyPr/>
                <a:lstStyle/>
                <a:p>
                  <a:pPr>
                    <a:defRPr b="0" i="0">
                      <a:solidFill>
                        <a:srgbClr val="2C333A"/>
                      </a:solidFill>
                      <a:latin typeface="Gotham Medium" pitchFamily="2" charset="0"/>
                      <a:cs typeface="Gotham Medium" pitchFamily="2" charset="0"/>
                    </a:defRPr>
                  </a:pPr>
                  <a:endParaRPr lang="en-US"/>
                </a:p>
              </c:tx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1D24-BE4A-AD44-43E1BA280ABF}"/>
                </c:ext>
              </c:extLst>
            </c:dLbl>
            <c:dLbl>
              <c:idx val="8"/>
              <c:spPr/>
              <c:txPr>
                <a:bodyPr/>
                <a:lstStyle/>
                <a:p>
                  <a:pPr>
                    <a:defRPr b="0" i="0">
                      <a:solidFill>
                        <a:srgbClr val="2C333A"/>
                      </a:solidFill>
                      <a:latin typeface="Gotham Medium" pitchFamily="2" charset="0"/>
                      <a:cs typeface="Gotham Medium" pitchFamily="2" charset="0"/>
                    </a:defRPr>
                  </a:pPr>
                  <a:endParaRPr lang="en-US"/>
                </a:p>
              </c:tx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8-1D24-BE4A-AD44-43E1BA280ABF}"/>
                </c:ext>
              </c:extLst>
            </c:dLbl>
            <c:dLbl>
              <c:idx val="9"/>
              <c:spPr/>
              <c:txPr>
                <a:bodyPr/>
                <a:lstStyle/>
                <a:p>
                  <a:pPr>
                    <a:defRPr b="0" i="0">
                      <a:solidFill>
                        <a:srgbClr val="2C333A"/>
                      </a:solidFill>
                      <a:latin typeface="Gotham Medium" pitchFamily="2" charset="0"/>
                      <a:cs typeface="Gotham Medium" pitchFamily="2" charset="0"/>
                    </a:defRPr>
                  </a:pPr>
                  <a:endParaRPr lang="en-US"/>
                </a:p>
              </c:tx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9-1D24-BE4A-AD44-43E1BA280ABF}"/>
                </c:ext>
              </c:extLst>
            </c:dLbl>
            <c:dLbl>
              <c:idx val="10"/>
              <c:spPr/>
              <c:txPr>
                <a:bodyPr/>
                <a:lstStyle/>
                <a:p>
                  <a:pPr>
                    <a:defRPr b="0" i="0">
                      <a:solidFill>
                        <a:srgbClr val="2C333A"/>
                      </a:solidFill>
                      <a:latin typeface="Gotham Medium" pitchFamily="2" charset="0"/>
                      <a:cs typeface="Gotham Medium" pitchFamily="2" charset="0"/>
                    </a:defRPr>
                  </a:pPr>
                  <a:endParaRPr lang="en-US"/>
                </a:p>
              </c:tx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A-1D24-BE4A-AD44-43E1BA280ABF}"/>
                </c:ext>
              </c:extLst>
            </c:dLbl>
            <c:dLbl>
              <c:idx val="11"/>
              <c:spPr/>
              <c:txPr>
                <a:bodyPr/>
                <a:lstStyle/>
                <a:p>
                  <a:pPr>
                    <a:defRPr b="0" i="0">
                      <a:solidFill>
                        <a:srgbClr val="2C333A"/>
                      </a:solidFill>
                      <a:latin typeface="Gotham Medium" pitchFamily="2" charset="0"/>
                      <a:cs typeface="Gotham Medium" pitchFamily="2" charset="0"/>
                    </a:defRPr>
                  </a:pPr>
                  <a:endParaRPr lang="en-US"/>
                </a:p>
              </c:tx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B-1D24-BE4A-AD44-43E1BA280ABF}"/>
                </c:ext>
              </c:extLst>
            </c:dLbl>
            <c:dLbl>
              <c:idx val="12"/>
              <c:spPr/>
              <c:txPr>
                <a:bodyPr/>
                <a:lstStyle/>
                <a:p>
                  <a:pPr>
                    <a:defRPr b="0" i="0">
                      <a:solidFill>
                        <a:srgbClr val="2C333A"/>
                      </a:solidFill>
                      <a:latin typeface="Gotham Medium" pitchFamily="2" charset="0"/>
                      <a:cs typeface="Gotham Medium" pitchFamily="2" charset="0"/>
                    </a:defRPr>
                  </a:pPr>
                  <a:endParaRPr lang="en-US"/>
                </a:p>
              </c:tx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C-1D24-BE4A-AD44-43E1BA280ABF}"/>
                </c:ext>
              </c:extLst>
            </c:dLbl>
            <c:dLbl>
              <c:idx val="13"/>
              <c:spPr/>
              <c:txPr>
                <a:bodyPr/>
                <a:lstStyle/>
                <a:p>
                  <a:pPr>
                    <a:defRPr b="0" i="0">
                      <a:solidFill>
                        <a:srgbClr val="2C333A"/>
                      </a:solidFill>
                      <a:latin typeface="Gotham Medium" pitchFamily="2" charset="0"/>
                      <a:cs typeface="Gotham Medium" pitchFamily="2" charset="0"/>
                    </a:defRPr>
                  </a:pPr>
                  <a:endParaRPr lang="en-US"/>
                </a:p>
              </c:tx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D-1D24-BE4A-AD44-43E1BA280ABF}"/>
                </c:ext>
              </c:extLst>
            </c:dLbl>
            <c:dLbl>
              <c:idx val="14"/>
              <c:spPr/>
              <c:txPr>
                <a:bodyPr/>
                <a:lstStyle/>
                <a:p>
                  <a:pPr>
                    <a:defRPr b="0" i="0">
                      <a:solidFill>
                        <a:srgbClr val="2C333A"/>
                      </a:solidFill>
                      <a:latin typeface="Gotham Medium" pitchFamily="2" charset="0"/>
                      <a:cs typeface="Gotham Medium" pitchFamily="2" charset="0"/>
                    </a:defRPr>
                  </a:pPr>
                  <a:endParaRPr lang="en-US"/>
                </a:p>
              </c:tx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E-1D24-BE4A-AD44-43E1BA280ABF}"/>
                </c:ext>
              </c:extLst>
            </c:dLbl>
            <c:dLbl>
              <c:idx val="15"/>
              <c:spPr/>
              <c:txPr>
                <a:bodyPr/>
                <a:lstStyle/>
                <a:p>
                  <a:pPr>
                    <a:defRPr b="0" i="0">
                      <a:solidFill>
                        <a:srgbClr val="2C333A"/>
                      </a:solidFill>
                      <a:latin typeface="Gotham Medium" pitchFamily="2" charset="0"/>
                      <a:cs typeface="Gotham Medium" pitchFamily="2" charset="0"/>
                    </a:defRPr>
                  </a:pPr>
                  <a:endParaRPr lang="en-US"/>
                </a:p>
              </c:tx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F-1D24-BE4A-AD44-43E1BA280ABF}"/>
                </c:ext>
              </c:extLst>
            </c:dLbl>
            <c:spPr>
              <a:noFill/>
              <a:ln>
                <a:noFill/>
              </a:ln>
              <a:effectLst/>
            </c:spPr>
            <c:txPr>
              <a:bodyPr wrap="square" lIns="38100" tIns="19050" rIns="38100" bIns="19050" anchor="ctr">
                <a:spAutoFit/>
              </a:bodyPr>
              <a:lstStyle/>
              <a:p>
                <a:pPr>
                  <a:defRPr b="0" i="0">
                    <a:solidFill>
                      <a:srgbClr val="2C333A"/>
                    </a:solidFill>
                    <a:latin typeface="Gotham Medium" pitchFamily="2" charset="0"/>
                    <a:cs typeface="Gotham Medium" pitchFamily="2" charset="0"/>
                  </a:defRPr>
                </a:pPr>
                <a:endParaRPr lang="en-US"/>
              </a:p>
            </c:txPr>
            <c:showLegendKey val="0"/>
            <c:showVal val="0"/>
            <c:showCatName val="0"/>
            <c:showSerName val="0"/>
            <c:showPercent val="0"/>
            <c:showBubbleSize val="0"/>
            <c:extLst>
              <c:ext xmlns:c15="http://schemas.microsoft.com/office/drawing/2012/chart" uri="{CE6537A1-D6FC-4f65-9D91-7224C49458BB}">
                <c15:showLeaderLines val="0"/>
              </c:ext>
            </c:extLst>
          </c:dLbls>
          <c:cat>
            <c:strRef>
              <c:f>Sheet1!$B$2:$B$18</c:f>
              <c:strCache>
                <c:ptCount val="17"/>
                <c:pt idx="0">
                  <c:v>Digital and technology advisory</c:v>
                </c:pt>
                <c:pt idx="1">
                  <c:v>Business transformation</c:v>
                </c:pt>
                <c:pt idx="2">
                  <c:v>Strategy advice</c:v>
                </c:pt>
                <c:pt idx="3">
                  <c:v>Change management</c:v>
                </c:pt>
                <c:pt idx="4">
                  <c:v>Process improvement</c:v>
                </c:pt>
                <c:pt idx="5">
                  <c:v>Programme and project management</c:v>
                </c:pt>
                <c:pt idx="6">
                  <c:v>Quality management</c:v>
                </c:pt>
                <c:pt idx="7">
                  <c:v>Risk management</c:v>
                </c:pt>
                <c:pt idx="8">
                  <c:v>Financial advice</c:v>
                </c:pt>
                <c:pt idx="9">
                  <c:v>Economic and regulatory advice</c:v>
                </c:pt>
                <c:pt idx="10">
                  <c:v>Sales, marketing and corporate comms</c:v>
                </c:pt>
                <c:pt idx="11">
                  <c:v>Delivery support</c:v>
                </c:pt>
                <c:pt idx="12">
                  <c:v>Human resourcing advice</c:v>
                </c:pt>
                <c:pt idx="13">
                  <c:v>Environmental advice</c:v>
                </c:pt>
                <c:pt idx="14">
                  <c:v>Disputes and investigations</c:v>
                </c:pt>
                <c:pt idx="15">
                  <c:v>We don’t expect to use consultants in the future</c:v>
                </c:pt>
                <c:pt idx="16">
                  <c:v>Other [please specify]:</c:v>
                </c:pt>
              </c:strCache>
            </c:strRef>
          </c:cat>
          <c:val>
            <c:numRef>
              <c:f>Sheet1!$C$2:$C$18</c:f>
              <c:numCache>
                <c:formatCode>0%</c:formatCode>
                <c:ptCount val="17"/>
                <c:pt idx="0">
                  <c:v>0.38095238095238099</c:v>
                </c:pt>
                <c:pt idx="1">
                  <c:v>0.33333333333333298</c:v>
                </c:pt>
                <c:pt idx="2">
                  <c:v>0.32804232804232802</c:v>
                </c:pt>
                <c:pt idx="3">
                  <c:v>0.30158730158730201</c:v>
                </c:pt>
                <c:pt idx="4">
                  <c:v>0.29100529100529099</c:v>
                </c:pt>
                <c:pt idx="5">
                  <c:v>0.26455026455026498</c:v>
                </c:pt>
                <c:pt idx="6">
                  <c:v>0.25925925925925902</c:v>
                </c:pt>
                <c:pt idx="7">
                  <c:v>0.25396825396825401</c:v>
                </c:pt>
                <c:pt idx="8">
                  <c:v>0.23280423280423301</c:v>
                </c:pt>
                <c:pt idx="9">
                  <c:v>0.23280423280423301</c:v>
                </c:pt>
                <c:pt idx="10">
                  <c:v>0.21164021164021199</c:v>
                </c:pt>
                <c:pt idx="11">
                  <c:v>0.19576719576719601</c:v>
                </c:pt>
                <c:pt idx="12">
                  <c:v>0.19047619047618999</c:v>
                </c:pt>
                <c:pt idx="13">
                  <c:v>0.17989417989418</c:v>
                </c:pt>
                <c:pt idx="14">
                  <c:v>0.169312169312169</c:v>
                </c:pt>
                <c:pt idx="15">
                  <c:v>1.58730158730159E-2</c:v>
                </c:pt>
                <c:pt idx="16">
                  <c:v>0</c:v>
                </c:pt>
              </c:numCache>
            </c:numRef>
          </c:val>
          <c:extLst>
            <c:ext xmlns:c16="http://schemas.microsoft.com/office/drawing/2014/chart" uri="{C3380CC4-5D6E-409C-BE32-E72D297353CC}">
              <c16:uniqueId val="{00000010-1D24-BE4A-AD44-43E1BA280ABF}"/>
            </c:ext>
          </c:extLst>
        </c:ser>
        <c:dLbls>
          <c:showLegendKey val="0"/>
          <c:showVal val="0"/>
          <c:showCatName val="0"/>
          <c:showSerName val="0"/>
          <c:showPercent val="0"/>
          <c:showBubbleSize val="0"/>
        </c:dLbls>
        <c:gapWidth val="20"/>
        <c:axId val="462936950"/>
        <c:axId val="2147341891"/>
      </c:barChart>
      <c:catAx>
        <c:axId val="462936950"/>
        <c:scaling>
          <c:orientation val="minMax"/>
        </c:scaling>
        <c:delete val="0"/>
        <c:axPos val="b"/>
        <c:numFmt formatCode="General" sourceLinked="1"/>
        <c:majorTickMark val="out"/>
        <c:minorTickMark val="none"/>
        <c:tickLblPos val="nextTo"/>
        <c:spPr>
          <a:ln w="3175">
            <a:solidFill>
              <a:srgbClr val="DCDCDC"/>
            </a:solidFill>
          </a:ln>
        </c:spPr>
        <c:txPr>
          <a:bodyPr vert="vert270" wrap="none"/>
          <a:lstStyle/>
          <a:p>
            <a:pPr>
              <a:defRPr sz="700" b="0" i="0">
                <a:solidFill>
                  <a:srgbClr val="2C333A"/>
                </a:solidFill>
                <a:latin typeface="Gotham Book" pitchFamily="2" charset="0"/>
                <a:cs typeface="Gotham Book" pitchFamily="2" charset="0"/>
              </a:defRPr>
            </a:pPr>
            <a:endParaRPr lang="en-US"/>
          </a:p>
        </c:txPr>
        <c:crossAx val="2147341891"/>
        <c:crosses val="autoZero"/>
        <c:auto val="0"/>
        <c:lblAlgn val="ctr"/>
        <c:lblOffset val="100"/>
        <c:noMultiLvlLbl val="0"/>
      </c:catAx>
      <c:valAx>
        <c:axId val="2147341891"/>
        <c:scaling>
          <c:orientation val="minMax"/>
          <c:max val="0.4"/>
          <c:min val="0"/>
        </c:scaling>
        <c:delete val="1"/>
        <c:axPos val="l"/>
        <c:numFmt formatCode="0%" sourceLinked="1"/>
        <c:majorTickMark val="out"/>
        <c:minorTickMark val="none"/>
        <c:tickLblPos val="nextTo"/>
        <c:crossAx val="462936950"/>
        <c:crosses val="autoZero"/>
        <c:crossBetween val="between"/>
        <c:majorUnit val="0.1"/>
        <c:minorUnit val="0"/>
      </c:valAx>
    </c:plotArea>
    <c:plotVisOnly val="1"/>
    <c:dispBlanksAs val="gap"/>
    <c:showDLblsOverMax val="1"/>
  </c:chart>
  <c:txPr>
    <a:bodyPr/>
    <a:lstStyle/>
    <a:p>
      <a:pPr>
        <a:defRPr sz="825" smtId="4294967295"/>
      </a:pPr>
      <a:endParaRPr lang="en-US"/>
    </a:p>
  </c:txPr>
  <c:externalData r:id="rId1">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578363210850067E-2"/>
          <c:y val="0.18407931218462423"/>
          <c:w val="0.66416983532126805"/>
          <c:h val="0.72026181802653866"/>
        </c:manualLayout>
      </c:layout>
      <c:doughnutChart>
        <c:varyColors val="1"/>
        <c:dLbls>
          <c:showLegendKey val="0"/>
          <c:showVal val="0"/>
          <c:showCatName val="0"/>
          <c:showSerName val="0"/>
          <c:showPercent val="0"/>
          <c:showBubbleSize val="0"/>
          <c:showLeaderLines val="0"/>
        </c:dLbls>
        <c:firstSliceAng val="0"/>
        <c:holeSize val="50"/>
      </c:doughnutChart>
    </c:plotArea>
    <c:legend>
      <c:legendPos val="r"/>
      <c:layout>
        <c:manualLayout>
          <c:xMode val="edge"/>
          <c:yMode val="edge"/>
          <c:x val="0.75265086188550756"/>
          <c:y val="0.20440539185095571"/>
          <c:w val="0.21518895510582819"/>
          <c:h val="0.62914396487123192"/>
        </c:manualLayout>
      </c:layout>
      <c:overlay val="0"/>
    </c:legend>
    <c:plotVisOnly val="1"/>
    <c:dispBlanksAs val="gap"/>
    <c:showDLblsOverMax val="1"/>
  </c:chart>
  <c:txPr>
    <a:bodyPr/>
    <a:lstStyle/>
    <a:p>
      <a:pPr>
        <a:defRPr sz="825" smtId="4294967295"/>
      </a:pPr>
      <a:endParaRPr lang="en-US"/>
    </a:p>
  </c:txPr>
  <c:externalData r:id="rId1">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Sheet1!$C$1</c:f>
              <c:strCache>
                <c:ptCount val="1"/>
                <c:pt idx="0">
                  <c:v>0</c:v>
                </c:pt>
              </c:strCache>
            </c:strRef>
          </c:tx>
          <c:dPt>
            <c:idx val="0"/>
            <c:bubble3D val="0"/>
            <c:spPr>
              <a:solidFill>
                <a:srgbClr val="5FCBDB"/>
              </a:solidFill>
            </c:spPr>
            <c:extLst>
              <c:ext xmlns:c16="http://schemas.microsoft.com/office/drawing/2014/chart" uri="{C3380CC4-5D6E-409C-BE32-E72D297353CC}">
                <c16:uniqueId val="{00000001-096E-E747-9690-A130B96661EF}"/>
              </c:ext>
            </c:extLst>
          </c:dPt>
          <c:dPt>
            <c:idx val="1"/>
            <c:bubble3D val="0"/>
            <c:spPr>
              <a:solidFill>
                <a:srgbClr val="00636B"/>
              </a:solidFill>
            </c:spPr>
            <c:extLst>
              <c:ext xmlns:c16="http://schemas.microsoft.com/office/drawing/2014/chart" uri="{C3380CC4-5D6E-409C-BE32-E72D297353CC}">
                <c16:uniqueId val="{00000003-096E-E747-9690-A130B96661EF}"/>
              </c:ext>
            </c:extLst>
          </c:dPt>
          <c:dPt>
            <c:idx val="2"/>
            <c:bubble3D val="0"/>
            <c:spPr>
              <a:solidFill>
                <a:srgbClr val="FFF2C6"/>
              </a:solidFill>
            </c:spPr>
            <c:extLst>
              <c:ext xmlns:c16="http://schemas.microsoft.com/office/drawing/2014/chart" uri="{C3380CC4-5D6E-409C-BE32-E72D297353CC}">
                <c16:uniqueId val="{00000005-096E-E747-9690-A130B96661EF}"/>
              </c:ext>
            </c:extLst>
          </c:dPt>
          <c:dPt>
            <c:idx val="3"/>
            <c:bubble3D val="0"/>
            <c:spPr>
              <a:solidFill>
                <a:srgbClr val="FFFFE0"/>
              </a:solidFill>
            </c:spPr>
            <c:extLst>
              <c:ext xmlns:c16="http://schemas.microsoft.com/office/drawing/2014/chart" uri="{C3380CC4-5D6E-409C-BE32-E72D297353CC}">
                <c16:uniqueId val="{00000007-096E-E747-9690-A130B96661EF}"/>
              </c:ext>
            </c:extLst>
          </c:dPt>
          <c:dPt>
            <c:idx val="4"/>
            <c:bubble3D val="0"/>
            <c:spPr>
              <a:solidFill>
                <a:srgbClr val="F5F5DC"/>
              </a:solidFill>
            </c:spPr>
            <c:extLst>
              <c:ext xmlns:c16="http://schemas.microsoft.com/office/drawing/2014/chart" uri="{C3380CC4-5D6E-409C-BE32-E72D297353CC}">
                <c16:uniqueId val="{00000009-096E-E747-9690-A130B96661EF}"/>
              </c:ext>
            </c:extLst>
          </c:dPt>
          <c:dLbls>
            <c:dLbl>
              <c:idx val="0"/>
              <c:spPr/>
              <c:txPr>
                <a:bodyPr/>
                <a:lstStyle/>
                <a:p>
                  <a:pPr>
                    <a:defRPr b="0" i="0">
                      <a:solidFill>
                        <a:schemeClr val="bg1">
                          <a:lumMod val="95000"/>
                        </a:schemeClr>
                      </a:solidFill>
                      <a:latin typeface="Gotham Medium" pitchFamily="2" charset="0"/>
                      <a:cs typeface="Gotham Medium" pitchFamily="2" charset="0"/>
                    </a:defRPr>
                  </a:pPr>
                  <a:endParaRPr lang="en-US"/>
                </a:p>
              </c:tx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096E-E747-9690-A130B96661EF}"/>
                </c:ext>
              </c:extLst>
            </c:dLbl>
            <c:dLbl>
              <c:idx val="1"/>
              <c:spPr/>
              <c:txPr>
                <a:bodyPr/>
                <a:lstStyle/>
                <a:p>
                  <a:pPr>
                    <a:defRPr b="0" i="0">
                      <a:solidFill>
                        <a:schemeClr val="bg1">
                          <a:lumMod val="95000"/>
                        </a:schemeClr>
                      </a:solidFill>
                      <a:latin typeface="Gotham Medium" pitchFamily="2" charset="0"/>
                      <a:cs typeface="Gotham Medium" pitchFamily="2" charset="0"/>
                    </a:defRPr>
                  </a:pPr>
                  <a:endParaRPr lang="en-US"/>
                </a:p>
              </c:tx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096E-E747-9690-A130B96661EF}"/>
                </c:ext>
              </c:extLst>
            </c:dLbl>
            <c:dLbl>
              <c:idx val="2"/>
              <c:spPr/>
              <c:txPr>
                <a:bodyPr/>
                <a:lstStyle/>
                <a:p>
                  <a:pPr>
                    <a:defRPr b="0" i="0">
                      <a:solidFill>
                        <a:srgbClr val="2C333A"/>
                      </a:solidFill>
                      <a:latin typeface="Gotham Medium" pitchFamily="2" charset="0"/>
                      <a:cs typeface="Gotham Medium" pitchFamily="2" charset="0"/>
                    </a:defRPr>
                  </a:pPr>
                  <a:endParaRPr lang="en-US"/>
                </a:p>
              </c:tx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096E-E747-9690-A130B96661EF}"/>
                </c:ext>
              </c:extLst>
            </c:dLbl>
            <c:dLbl>
              <c:idx val="3"/>
              <c:spPr/>
              <c:txPr>
                <a:bodyPr/>
                <a:lstStyle/>
                <a:p>
                  <a:pPr>
                    <a:defRPr b="0" i="0">
                      <a:solidFill>
                        <a:srgbClr val="2C333A"/>
                      </a:solidFill>
                      <a:latin typeface="Gotham Medium" pitchFamily="2" charset="0"/>
                      <a:cs typeface="Gotham Medium" pitchFamily="2" charset="0"/>
                    </a:defRPr>
                  </a:pPr>
                  <a:endParaRPr lang="en-US"/>
                </a:p>
              </c:tx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096E-E747-9690-A130B96661EF}"/>
                </c:ext>
              </c:extLst>
            </c:dLbl>
            <c:dLbl>
              <c:idx val="4"/>
              <c:spPr/>
              <c:txPr>
                <a:bodyPr/>
                <a:lstStyle/>
                <a:p>
                  <a:pPr>
                    <a:defRPr b="0" i="0">
                      <a:solidFill>
                        <a:srgbClr val="2C333A"/>
                      </a:solidFill>
                      <a:latin typeface="Gotham Medium" pitchFamily="2" charset="0"/>
                      <a:cs typeface="Gotham Medium" pitchFamily="2" charset="0"/>
                    </a:defRPr>
                  </a:pPr>
                  <a:endParaRPr lang="en-US"/>
                </a:p>
              </c:tx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9-096E-E747-9690-A130B96661EF}"/>
                </c:ext>
              </c:extLst>
            </c:dLbl>
            <c:spPr>
              <a:noFill/>
              <a:ln>
                <a:noFill/>
              </a:ln>
              <a:effectLst/>
            </c:spPr>
            <c:txPr>
              <a:bodyPr wrap="square" lIns="38100" tIns="19050" rIns="38100" bIns="19050" anchor="ctr">
                <a:spAutoFit/>
              </a:bodyPr>
              <a:lstStyle/>
              <a:p>
                <a:pPr>
                  <a:defRPr b="0" i="0">
                    <a:solidFill>
                      <a:schemeClr val="bg1">
                        <a:lumMod val="95000"/>
                      </a:schemeClr>
                    </a:solidFill>
                    <a:latin typeface="Gotham Medium" pitchFamily="2" charset="0"/>
                    <a:cs typeface="Gotham Medium" pitchFamily="2" charset="0"/>
                  </a:defRPr>
                </a:pPr>
                <a:endParaRPr lang="en-US"/>
              </a:p>
            </c:txPr>
            <c:showLegendKey val="0"/>
            <c:showVal val="0"/>
            <c:showCatName val="0"/>
            <c:showSerName val="0"/>
            <c:showPercent val="0"/>
            <c:showBubbleSize val="0"/>
            <c:extLst>
              <c:ext xmlns:c15="http://schemas.microsoft.com/office/drawing/2012/chart" uri="{CE6537A1-D6FC-4f65-9D91-7224C49458BB}"/>
            </c:extLst>
          </c:dLbls>
          <c:cat>
            <c:strRef>
              <c:f>Sheet1!$B$2:$B$6</c:f>
              <c:strCache>
                <c:ptCount val="5"/>
                <c:pt idx="0">
                  <c:v>Unimportant</c:v>
                </c:pt>
                <c:pt idx="1">
                  <c:v>Of limited significance</c:v>
                </c:pt>
                <c:pt idx="2">
                  <c:v>Significant</c:v>
                </c:pt>
                <c:pt idx="3">
                  <c:v>Very significant</c:v>
                </c:pt>
                <c:pt idx="4">
                  <c:v>Critically important</c:v>
                </c:pt>
              </c:strCache>
            </c:strRef>
          </c:cat>
          <c:val>
            <c:numRef>
              <c:f>Sheet1!$C$2:$C$6</c:f>
              <c:numCache>
                <c:formatCode>0%</c:formatCode>
                <c:ptCount val="5"/>
                <c:pt idx="0">
                  <c:v>2.6455026455026499E-2</c:v>
                </c:pt>
                <c:pt idx="1">
                  <c:v>0.17989417989418</c:v>
                </c:pt>
                <c:pt idx="2">
                  <c:v>0.41798941798941802</c:v>
                </c:pt>
                <c:pt idx="3">
                  <c:v>0.28042328042328002</c:v>
                </c:pt>
                <c:pt idx="4">
                  <c:v>9.5238095238095205E-2</c:v>
                </c:pt>
              </c:numCache>
            </c:numRef>
          </c:val>
          <c:extLst>
            <c:ext xmlns:c16="http://schemas.microsoft.com/office/drawing/2014/chart" uri="{C3380CC4-5D6E-409C-BE32-E72D297353CC}">
              <c16:uniqueId val="{0000000A-096E-E747-9690-A130B96661EF}"/>
            </c:ext>
          </c:extLst>
        </c:ser>
        <c:dLbls>
          <c:showLegendKey val="0"/>
          <c:showVal val="0"/>
          <c:showCatName val="0"/>
          <c:showSerName val="0"/>
          <c:showPercent val="0"/>
          <c:showBubbleSize val="0"/>
          <c:showLeaderLines val="1"/>
        </c:dLbls>
        <c:firstSliceAng val="0"/>
        <c:holeSize val="50"/>
      </c:doughnutChart>
    </c:plotArea>
    <c:legend>
      <c:legendPos val="r"/>
      <c:layout>
        <c:manualLayout>
          <c:xMode val="edge"/>
          <c:yMode val="edge"/>
          <c:x val="0.73964077537081474"/>
          <c:y val="0.38753953643118555"/>
          <c:w val="0.1812002879320419"/>
          <c:h val="0.22492070533436842"/>
        </c:manualLayout>
      </c:layout>
      <c:overlay val="0"/>
      <c:txPr>
        <a:bodyPr/>
        <a:lstStyle/>
        <a:p>
          <a:pPr>
            <a:defRPr b="0" i="0">
              <a:latin typeface="Gotham Book" pitchFamily="2" charset="0"/>
              <a:cs typeface="Gotham Book" pitchFamily="2" charset="0"/>
            </a:defRPr>
          </a:pPr>
          <a:endParaRPr lang="en-US"/>
        </a:p>
      </c:txPr>
    </c:legend>
    <c:plotVisOnly val="1"/>
    <c:dispBlanksAs val="gap"/>
    <c:showDLblsOverMax val="1"/>
  </c:chart>
  <c:txPr>
    <a:bodyPr/>
    <a:lstStyle/>
    <a:p>
      <a:pPr>
        <a:defRPr sz="825" smtId="4294967295"/>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Sheet1!$C$1</c:f>
              <c:strCache>
                <c:ptCount val="1"/>
                <c:pt idx="0">
                  <c:v>1</c:v>
                </c:pt>
              </c:strCache>
            </c:strRef>
          </c:tx>
          <c:spPr>
            <a:solidFill>
              <a:srgbClr val="00535E"/>
            </a:solidFill>
          </c:spPr>
          <c:invertIfNegative val="0"/>
          <c:dLbls>
            <c:dLbl>
              <c:idx val="0"/>
              <c:spPr/>
              <c:txPr>
                <a:bodyPr/>
                <a:lstStyle/>
                <a:p>
                  <a:pPr>
                    <a:defRPr/>
                  </a:pPr>
                  <a:endParaRPr lang="en-US"/>
                </a:p>
              </c:tx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C2B8-EA42-BC59-03B1C18C808B}"/>
                </c:ext>
              </c:extLst>
            </c:dLbl>
            <c:dLbl>
              <c:idx val="2"/>
              <c:spPr/>
              <c:txPr>
                <a:bodyPr/>
                <a:lstStyle/>
                <a:p>
                  <a:pPr>
                    <a:defRPr/>
                  </a:pPr>
                  <a:endParaRPr lang="en-US"/>
                </a:p>
              </c:tx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C2B8-EA42-BC59-03B1C18C808B}"/>
                </c:ext>
              </c:extLst>
            </c:dLbl>
            <c:dLbl>
              <c:idx val="3"/>
              <c:spPr/>
              <c:txPr>
                <a:bodyPr/>
                <a:lstStyle/>
                <a:p>
                  <a:pPr>
                    <a:defRPr/>
                  </a:pPr>
                  <a:endParaRPr lang="en-US"/>
                </a:p>
              </c:tx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C2B8-EA42-BC59-03B1C18C808B}"/>
                </c:ext>
              </c:extLst>
            </c:dLbl>
            <c:dLbl>
              <c:idx val="4"/>
              <c:spPr/>
              <c:txPr>
                <a:bodyPr/>
                <a:lstStyle/>
                <a:p>
                  <a:pPr>
                    <a:defRPr/>
                  </a:pPr>
                  <a:endParaRPr lang="en-US"/>
                </a:p>
              </c:tx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C2B8-EA42-BC59-03B1C18C808B}"/>
                </c:ext>
              </c:extLst>
            </c:dLbl>
            <c:dLbl>
              <c:idx val="5"/>
              <c:spPr/>
              <c:txPr>
                <a:bodyPr/>
                <a:lstStyle/>
                <a:p>
                  <a:pPr>
                    <a:defRPr/>
                  </a:pPr>
                  <a:endParaRPr lang="en-US"/>
                </a:p>
              </c:tx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C2B8-EA42-BC59-03B1C18C808B}"/>
                </c:ext>
              </c:extLst>
            </c:dLbl>
            <c:dLbl>
              <c:idx val="7"/>
              <c:spPr/>
              <c:txPr>
                <a:bodyPr/>
                <a:lstStyle/>
                <a:p>
                  <a:pPr>
                    <a:defRPr/>
                  </a:pPr>
                  <a:endParaRPr lang="en-US"/>
                </a:p>
              </c:tx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C2B8-EA42-BC59-03B1C18C808B}"/>
                </c:ext>
              </c:extLst>
            </c:dLbl>
            <c:dLbl>
              <c:idx val="8"/>
              <c:spPr/>
              <c:txPr>
                <a:bodyPr/>
                <a:lstStyle/>
                <a:p>
                  <a:pPr>
                    <a:defRPr/>
                  </a:pPr>
                  <a:endParaRPr lang="en-US"/>
                </a:p>
              </c:tx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C2B8-EA42-BC59-03B1C18C808B}"/>
                </c:ext>
              </c:extLst>
            </c:dLbl>
            <c:dLbl>
              <c:idx val="9"/>
              <c:spPr/>
              <c:txPr>
                <a:bodyPr/>
                <a:lstStyle/>
                <a:p>
                  <a:pPr>
                    <a:defRPr/>
                  </a:pPr>
                  <a:endParaRPr lang="en-US"/>
                </a:p>
              </c:tx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C2B8-EA42-BC59-03B1C18C808B}"/>
                </c:ext>
              </c:extLst>
            </c:dLbl>
            <c:dLbl>
              <c:idx val="10"/>
              <c:spPr/>
              <c:txPr>
                <a:bodyPr/>
                <a:lstStyle/>
                <a:p>
                  <a:pPr>
                    <a:defRPr/>
                  </a:pPr>
                  <a:endParaRPr lang="en-US"/>
                </a:p>
              </c:tx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8-C2B8-EA42-BC59-03B1C18C808B}"/>
                </c:ext>
              </c:extLst>
            </c:dLbl>
            <c:dLbl>
              <c:idx val="11"/>
              <c:spPr/>
              <c:txPr>
                <a:bodyPr/>
                <a:lstStyle/>
                <a:p>
                  <a:pPr>
                    <a:defRPr/>
                  </a:pPr>
                  <a:endParaRPr lang="en-US"/>
                </a:p>
              </c:tx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9-C2B8-EA42-BC59-03B1C18C808B}"/>
                </c:ext>
              </c:extLst>
            </c:dLbl>
            <c:dLbl>
              <c:idx val="12"/>
              <c:spPr/>
              <c:txPr>
                <a:bodyPr/>
                <a:lstStyle/>
                <a:p>
                  <a:pPr>
                    <a:defRPr/>
                  </a:pPr>
                  <a:endParaRPr lang="en-US"/>
                </a:p>
              </c:tx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A-C2B8-EA42-BC59-03B1C18C808B}"/>
                </c:ext>
              </c:extLst>
            </c:dLbl>
            <c:dLbl>
              <c:idx val="13"/>
              <c:spPr/>
              <c:txPr>
                <a:bodyPr/>
                <a:lstStyle/>
                <a:p>
                  <a:pPr>
                    <a:defRPr/>
                  </a:pPr>
                  <a:endParaRPr lang="en-US"/>
                </a:p>
              </c:tx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B-C2B8-EA42-BC59-03B1C18C808B}"/>
                </c:ext>
              </c:extLst>
            </c:dLbl>
            <c:dLbl>
              <c:idx val="14"/>
              <c:spPr/>
              <c:txPr>
                <a:bodyPr/>
                <a:lstStyle/>
                <a:p>
                  <a:pPr>
                    <a:defRPr/>
                  </a:pPr>
                  <a:endParaRPr lang="en-US"/>
                </a:p>
              </c:tx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C-C2B8-EA42-BC59-03B1C18C808B}"/>
                </c:ext>
              </c:extLst>
            </c:dLbl>
            <c:dLbl>
              <c:idx val="15"/>
              <c:spPr/>
              <c:txPr>
                <a:bodyPr/>
                <a:lstStyle/>
                <a:p>
                  <a:pPr>
                    <a:defRPr/>
                  </a:pPr>
                  <a:endParaRPr lang="en-US"/>
                </a:p>
              </c:tx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D-C2B8-EA42-BC59-03B1C18C808B}"/>
                </c:ext>
              </c:extLst>
            </c:dLbl>
            <c:dLbl>
              <c:idx val="17"/>
              <c:spPr/>
              <c:txPr>
                <a:bodyPr/>
                <a:lstStyle/>
                <a:p>
                  <a:pPr>
                    <a:defRPr/>
                  </a:pPr>
                  <a:endParaRPr lang="en-US"/>
                </a:p>
              </c:tx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E-C2B8-EA42-BC59-03B1C18C808B}"/>
                </c:ext>
              </c:extLst>
            </c:dLbl>
            <c:dLbl>
              <c:idx val="18"/>
              <c:spPr/>
              <c:txPr>
                <a:bodyPr/>
                <a:lstStyle/>
                <a:p>
                  <a:pPr>
                    <a:defRPr/>
                  </a:pPr>
                  <a:endParaRPr lang="en-US"/>
                </a:p>
              </c:tx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F-C2B8-EA42-BC59-03B1C18C808B}"/>
                </c:ext>
              </c:extLst>
            </c:dLbl>
            <c:dLbl>
              <c:idx val="19"/>
              <c:spPr/>
              <c:txPr>
                <a:bodyPr/>
                <a:lstStyle/>
                <a:p>
                  <a:pPr>
                    <a:defRPr/>
                  </a:pPr>
                  <a:endParaRPr lang="en-US"/>
                </a:p>
              </c:tx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0-C2B8-EA42-BC59-03B1C18C808B}"/>
                </c:ext>
              </c:extLst>
            </c:dLbl>
            <c:dLbl>
              <c:idx val="20"/>
              <c:spPr/>
              <c:txPr>
                <a:bodyPr/>
                <a:lstStyle/>
                <a:p>
                  <a:pPr>
                    <a:defRPr/>
                  </a:pPr>
                  <a:endParaRPr lang="en-US"/>
                </a:p>
              </c:tx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1-C2B8-EA42-BC59-03B1C18C808B}"/>
                </c:ext>
              </c:extLst>
            </c:dLbl>
            <c:dLbl>
              <c:idx val="21"/>
              <c:spPr/>
              <c:txPr>
                <a:bodyPr/>
                <a:lstStyle/>
                <a:p>
                  <a:pPr>
                    <a:defRPr/>
                  </a:pPr>
                  <a:endParaRPr lang="en-US"/>
                </a:p>
              </c:tx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2-C2B8-EA42-BC59-03B1C18C808B}"/>
                </c:ext>
              </c:extLst>
            </c:dLbl>
            <c:dLbl>
              <c:idx val="22"/>
              <c:spPr/>
              <c:txPr>
                <a:bodyPr/>
                <a:lstStyle/>
                <a:p>
                  <a:pPr>
                    <a:defRPr/>
                  </a:pPr>
                  <a:endParaRPr lang="en-US"/>
                </a:p>
              </c:tx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3-C2B8-EA42-BC59-03B1C18C808B}"/>
                </c:ext>
              </c:extLst>
            </c:dLbl>
            <c:dLbl>
              <c:idx val="23"/>
              <c:spPr/>
              <c:txPr>
                <a:bodyPr/>
                <a:lstStyle/>
                <a:p>
                  <a:pPr>
                    <a:defRPr/>
                  </a:pPr>
                  <a:endParaRPr lang="en-US"/>
                </a:p>
              </c:tx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4-C2B8-EA42-BC59-03B1C18C808B}"/>
                </c:ext>
              </c:extLst>
            </c:dLbl>
            <c:dLbl>
              <c:idx val="24"/>
              <c:spPr/>
              <c:txPr>
                <a:bodyPr/>
                <a:lstStyle/>
                <a:p>
                  <a:pPr>
                    <a:defRPr/>
                  </a:pPr>
                  <a:endParaRPr lang="en-US"/>
                </a:p>
              </c:tx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5-C2B8-EA42-BC59-03B1C18C808B}"/>
                </c:ext>
              </c:extLst>
            </c:dLbl>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0"/>
              </c:ext>
            </c:extLst>
          </c:dLbls>
          <c:cat>
            <c:multiLvlStrRef>
              <c:f>Sheet1!$A$2:$B$26</c:f>
              <c:multiLvlStrCache>
                <c:ptCount val="25"/>
                <c:lvl>
                  <c:pt idx="0">
                    <c:v>Overall</c:v>
                  </c:pt>
                  <c:pt idx="1">
                    <c:v> </c:v>
                  </c:pt>
                  <c:pt idx="2">
                    <c:v>251-500</c:v>
                  </c:pt>
                  <c:pt idx="3">
                    <c:v>501-1000</c:v>
                  </c:pt>
                  <c:pt idx="4">
                    <c:v>1001-5000</c:v>
                  </c:pt>
                  <c:pt idx="5">
                    <c:v>Greater than 5000</c:v>
                  </c:pt>
                  <c:pt idx="6">
                    <c:v> </c:v>
                  </c:pt>
                  <c:pt idx="7">
                    <c:v>Infrastructure &amp; Other sectors</c:v>
                  </c:pt>
                  <c:pt idx="8">
                    <c:v>Digital and Technology</c:v>
                  </c:pt>
                  <c:pt idx="9">
                    <c:v>Energy and Resources</c:v>
                  </c:pt>
                  <c:pt idx="10">
                    <c:v>Financial Services</c:v>
                  </c:pt>
                  <c:pt idx="11">
                    <c:v>Government and Public Sector</c:v>
                  </c:pt>
                  <c:pt idx="12">
                    <c:v>Private Health and Life Sciences</c:v>
                  </c:pt>
                  <c:pt idx="13">
                    <c:v>Manufacturing</c:v>
                  </c:pt>
                  <c:pt idx="14">
                    <c:v>Retail and Leisure</c:v>
                  </c:pt>
                  <c:pt idx="15">
                    <c:v>Transport</c:v>
                  </c:pt>
                  <c:pt idx="16">
                    <c:v> </c:v>
                  </c:pt>
                  <c:pt idx="17">
                    <c:v>Up to £100k</c:v>
                  </c:pt>
                  <c:pt idx="18">
                    <c:v>£100k-500k</c:v>
                  </c:pt>
                  <c:pt idx="19">
                    <c:v>£500k-£1m</c:v>
                  </c:pt>
                  <c:pt idx="20">
                    <c:v>£1m-5m</c:v>
                  </c:pt>
                  <c:pt idx="21">
                    <c:v>£5m-10m</c:v>
                  </c:pt>
                  <c:pt idx="22">
                    <c:v>£10-20m</c:v>
                  </c:pt>
                  <c:pt idx="23">
                    <c:v>£20m+</c:v>
                  </c:pt>
                  <c:pt idx="24">
                    <c:v>I don’t know/Not sure</c:v>
                  </c:pt>
                </c:lvl>
                <c:lvl>
                  <c:pt idx="1">
                    <c:v> </c:v>
                  </c:pt>
                  <c:pt idx="2">
                    <c:v>Company Size</c:v>
                  </c:pt>
                  <c:pt idx="6">
                    <c:v> </c:v>
                  </c:pt>
                  <c:pt idx="7">
                    <c:v> </c:v>
                  </c:pt>
                  <c:pt idx="8">
                    <c:v>Industry Sector</c:v>
                  </c:pt>
                  <c:pt idx="16">
                    <c:v> </c:v>
                  </c:pt>
                  <c:pt idx="17">
                    <c:v>Consulting Spend</c:v>
                  </c:pt>
                </c:lvl>
              </c:multiLvlStrCache>
            </c:multiLvlStrRef>
          </c:cat>
          <c:val>
            <c:numRef>
              <c:f>Sheet1!$C$2:$C$26</c:f>
              <c:numCache>
                <c:formatCode>General</c:formatCode>
                <c:ptCount val="25"/>
                <c:pt idx="0" formatCode="#,###">
                  <c:v>250</c:v>
                </c:pt>
                <c:pt idx="2" formatCode="#,###">
                  <c:v>39</c:v>
                </c:pt>
                <c:pt idx="3" formatCode="#,###">
                  <c:v>59</c:v>
                </c:pt>
                <c:pt idx="4" formatCode="#,###">
                  <c:v>76</c:v>
                </c:pt>
                <c:pt idx="5" formatCode="#,###">
                  <c:v>76</c:v>
                </c:pt>
                <c:pt idx="7" formatCode="#,###">
                  <c:v>12</c:v>
                </c:pt>
                <c:pt idx="8" formatCode="#,###">
                  <c:v>23</c:v>
                </c:pt>
                <c:pt idx="9" formatCode="#,###">
                  <c:v>13</c:v>
                </c:pt>
                <c:pt idx="10" formatCode="#,###">
                  <c:v>67</c:v>
                </c:pt>
                <c:pt idx="11" formatCode="#,###">
                  <c:v>64</c:v>
                </c:pt>
                <c:pt idx="12" formatCode="#,###">
                  <c:v>13</c:v>
                </c:pt>
                <c:pt idx="13" formatCode="#,###">
                  <c:v>22</c:v>
                </c:pt>
                <c:pt idx="14" formatCode="#,###">
                  <c:v>22</c:v>
                </c:pt>
                <c:pt idx="15" formatCode="#,###">
                  <c:v>14</c:v>
                </c:pt>
                <c:pt idx="17" formatCode="#,###">
                  <c:v>13</c:v>
                </c:pt>
                <c:pt idx="18" formatCode="#,###">
                  <c:v>35</c:v>
                </c:pt>
                <c:pt idx="19" formatCode="#,###">
                  <c:v>41</c:v>
                </c:pt>
                <c:pt idx="20" formatCode="#,###">
                  <c:v>35</c:v>
                </c:pt>
                <c:pt idx="21" formatCode="#,###">
                  <c:v>28</c:v>
                </c:pt>
                <c:pt idx="22" formatCode="#,###">
                  <c:v>17</c:v>
                </c:pt>
                <c:pt idx="23" formatCode="#,###">
                  <c:v>13</c:v>
                </c:pt>
                <c:pt idx="24" formatCode="#,###">
                  <c:v>7</c:v>
                </c:pt>
              </c:numCache>
            </c:numRef>
          </c:val>
          <c:extLst>
            <c:ext xmlns:c16="http://schemas.microsoft.com/office/drawing/2014/chart" uri="{C3380CC4-5D6E-409C-BE32-E72D297353CC}">
              <c16:uniqueId val="{00000016-C2B8-EA42-BC59-03B1C18C808B}"/>
            </c:ext>
          </c:extLst>
        </c:ser>
        <c:dLbls>
          <c:showLegendKey val="0"/>
          <c:showVal val="0"/>
          <c:showCatName val="0"/>
          <c:showSerName val="0"/>
          <c:showPercent val="0"/>
          <c:showBubbleSize val="0"/>
        </c:dLbls>
        <c:gapWidth val="20"/>
        <c:axId val="1462207968"/>
        <c:axId val="807149764"/>
      </c:barChart>
      <c:catAx>
        <c:axId val="1462207968"/>
        <c:scaling>
          <c:orientation val="minMax"/>
        </c:scaling>
        <c:delete val="0"/>
        <c:axPos val="b"/>
        <c:numFmt formatCode="General" sourceLinked="1"/>
        <c:majorTickMark val="none"/>
        <c:minorTickMark val="none"/>
        <c:tickLblPos val="nextTo"/>
        <c:spPr>
          <a:ln w="3175">
            <a:solidFill>
              <a:srgbClr val="DCDCDC"/>
            </a:solidFill>
          </a:ln>
        </c:spPr>
        <c:txPr>
          <a:bodyPr wrap="square"/>
          <a:lstStyle/>
          <a:p>
            <a:pPr>
              <a:defRPr>
                <a:solidFill>
                  <a:srgbClr val="2C333A"/>
                </a:solidFill>
              </a:defRPr>
            </a:pPr>
            <a:endParaRPr lang="en-US"/>
          </a:p>
        </c:txPr>
        <c:crossAx val="807149764"/>
        <c:crosses val="autoZero"/>
        <c:auto val="0"/>
        <c:lblAlgn val="ctr"/>
        <c:lblOffset val="100"/>
        <c:noMultiLvlLbl val="0"/>
      </c:catAx>
      <c:valAx>
        <c:axId val="807149764"/>
        <c:scaling>
          <c:orientation val="minMax"/>
          <c:max val="300"/>
          <c:min val="0"/>
        </c:scaling>
        <c:delete val="1"/>
        <c:axPos val="l"/>
        <c:numFmt formatCode="#,###" sourceLinked="1"/>
        <c:majorTickMark val="out"/>
        <c:minorTickMark val="none"/>
        <c:tickLblPos val="nextTo"/>
        <c:crossAx val="1462207968"/>
        <c:crosses val="autoZero"/>
        <c:crossBetween val="between"/>
        <c:majorUnit val="50"/>
        <c:minorUnit val="0"/>
      </c:valAx>
    </c:plotArea>
    <c:plotVisOnly val="1"/>
    <c:dispBlanksAs val="gap"/>
    <c:showDLblsOverMax val="1"/>
  </c:chart>
  <c:txPr>
    <a:bodyPr/>
    <a:lstStyle/>
    <a:p>
      <a:pPr>
        <a:defRPr sz="825" smtId="4294967295"/>
      </a:pPr>
      <a:endParaRPr lang="en-US"/>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1930867671323034"/>
          <c:y val="0.1056527884837553"/>
          <c:w val="0.47667344310941262"/>
          <c:h val="0.80718852724798018"/>
        </c:manualLayout>
      </c:layout>
      <c:doughnutChart>
        <c:varyColors val="1"/>
        <c:ser>
          <c:idx val="0"/>
          <c:order val="0"/>
          <c:tx>
            <c:strRef>
              <c:f>Sheet1!$C$1</c:f>
              <c:strCache>
                <c:ptCount val="1"/>
                <c:pt idx="0">
                  <c:v>0</c:v>
                </c:pt>
              </c:strCache>
            </c:strRef>
          </c:tx>
          <c:spPr>
            <a:solidFill>
              <a:srgbClr val="0E1C29"/>
            </a:solidFill>
          </c:spPr>
          <c:dPt>
            <c:idx val="0"/>
            <c:bubble3D val="0"/>
            <c:extLst>
              <c:ext xmlns:c16="http://schemas.microsoft.com/office/drawing/2014/chart" uri="{C3380CC4-5D6E-409C-BE32-E72D297353CC}">
                <c16:uniqueId val="{00000001-4D81-7148-BBDD-454163178AD1}"/>
              </c:ext>
            </c:extLst>
          </c:dPt>
          <c:dPt>
            <c:idx val="1"/>
            <c:bubble3D val="0"/>
            <c:spPr>
              <a:solidFill>
                <a:srgbClr val="00535E"/>
              </a:solidFill>
            </c:spPr>
            <c:extLst>
              <c:ext xmlns:c16="http://schemas.microsoft.com/office/drawing/2014/chart" uri="{C3380CC4-5D6E-409C-BE32-E72D297353CC}">
                <c16:uniqueId val="{00000003-4D81-7148-BBDD-454163178AD1}"/>
              </c:ext>
            </c:extLst>
          </c:dPt>
          <c:dLbls>
            <c:dLbl>
              <c:idx val="0"/>
              <c:spPr/>
              <c:txPr>
                <a:bodyPr/>
                <a:lstStyle/>
                <a:p>
                  <a:pPr>
                    <a:defRPr>
                      <a:solidFill>
                        <a:schemeClr val="bg1"/>
                      </a:solidFill>
                    </a:defRPr>
                  </a:pPr>
                  <a:endParaRPr lang="en-US"/>
                </a:p>
              </c:tx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4D81-7148-BBDD-454163178AD1}"/>
                </c:ext>
              </c:extLst>
            </c:dLbl>
            <c:dLbl>
              <c:idx val="1"/>
              <c:spPr/>
              <c:txPr>
                <a:bodyPr/>
                <a:lstStyle/>
                <a:p>
                  <a:pPr>
                    <a:defRPr>
                      <a:solidFill>
                        <a:schemeClr val="bg1"/>
                      </a:solidFill>
                    </a:defRPr>
                  </a:pPr>
                  <a:endParaRPr lang="en-US"/>
                </a:p>
              </c:tx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4D81-7148-BBDD-454163178AD1}"/>
                </c:ext>
              </c:extLst>
            </c:dLbl>
            <c:spPr>
              <a:noFill/>
              <a:ln>
                <a:noFill/>
              </a:ln>
              <a:effectLst/>
            </c:spPr>
            <c:txPr>
              <a:bodyPr wrap="square" lIns="38100" tIns="19050" rIns="38100" bIns="19050" anchor="ctr">
                <a:spAutoFit/>
              </a:bodyPr>
              <a:lstStyle/>
              <a:p>
                <a:pPr>
                  <a:defRPr>
                    <a:solidFill>
                      <a:schemeClr val="bg1"/>
                    </a:solidFill>
                  </a:defRPr>
                </a:pPr>
                <a:endParaRPr lang="en-US"/>
              </a:p>
            </c:txPr>
            <c:showLegendKey val="0"/>
            <c:showVal val="0"/>
            <c:showCatName val="0"/>
            <c:showSerName val="0"/>
            <c:showPercent val="0"/>
            <c:showBubbleSize val="0"/>
            <c:extLst>
              <c:ext xmlns:c15="http://schemas.microsoft.com/office/drawing/2012/chart" uri="{CE6537A1-D6FC-4f65-9D91-7224C49458BB}"/>
            </c:extLst>
          </c:dLbls>
          <c:cat>
            <c:strRef>
              <c:f>Sheet1!$B$2:$B$3</c:f>
              <c:strCache>
                <c:ptCount val="2"/>
                <c:pt idx="0">
                  <c:v>Yes</c:v>
                </c:pt>
                <c:pt idx="1">
                  <c:v>No</c:v>
                </c:pt>
              </c:strCache>
            </c:strRef>
          </c:cat>
          <c:val>
            <c:numRef>
              <c:f>Sheet1!$C$2:$C$3</c:f>
              <c:numCache>
                <c:formatCode>0%</c:formatCode>
                <c:ptCount val="2"/>
                <c:pt idx="0">
                  <c:v>0.84399999999999997</c:v>
                </c:pt>
                <c:pt idx="1">
                  <c:v>0.156</c:v>
                </c:pt>
              </c:numCache>
            </c:numRef>
          </c:val>
          <c:extLst>
            <c:ext xmlns:c16="http://schemas.microsoft.com/office/drawing/2014/chart" uri="{C3380CC4-5D6E-409C-BE32-E72D297353CC}">
              <c16:uniqueId val="{00000004-4D81-7148-BBDD-454163178AD1}"/>
            </c:ext>
          </c:extLst>
        </c:ser>
        <c:dLbls>
          <c:showLegendKey val="0"/>
          <c:showVal val="0"/>
          <c:showCatName val="0"/>
          <c:showSerName val="0"/>
          <c:showPercent val="0"/>
          <c:showBubbleSize val="0"/>
          <c:showLeaderLines val="1"/>
        </c:dLbls>
        <c:firstSliceAng val="0"/>
        <c:holeSize val="50"/>
      </c:doughnutChart>
    </c:plotArea>
    <c:legend>
      <c:legendPos val="r"/>
      <c:layout>
        <c:manualLayout>
          <c:xMode val="edge"/>
          <c:yMode val="edge"/>
          <c:x val="0.64264295182629816"/>
          <c:y val="0.44104177517165444"/>
          <c:w val="5.1909586659924623E-2"/>
          <c:h val="9.3257855382900767E-2"/>
        </c:manualLayout>
      </c:layout>
      <c:overlay val="0"/>
    </c:legend>
    <c:plotVisOnly val="1"/>
    <c:dispBlanksAs val="gap"/>
    <c:showDLblsOverMax val="1"/>
  </c:chart>
  <c:txPr>
    <a:bodyPr/>
    <a:lstStyle/>
    <a:p>
      <a:pPr>
        <a:defRPr sz="825" smtId="4294967295"/>
      </a:pPr>
      <a:endParaRPr lang="en-US"/>
    </a:p>
  </c:txPr>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tx>
            <c:strRef>
              <c:f>Sheet1!$C$1</c:f>
              <c:strCache>
                <c:ptCount val="1"/>
                <c:pt idx="0">
                  <c:v>All
</c:v>
                </c:pt>
              </c:strCache>
            </c:strRef>
          </c:tx>
          <c:spPr>
            <a:solidFill>
              <a:srgbClr val="00535E"/>
            </a:solidFill>
          </c:spPr>
          <c:invertIfNegative val="0"/>
          <c:dLbls>
            <c:dLbl>
              <c:idx val="1"/>
              <c:spPr/>
              <c:txPr>
                <a:bodyPr/>
                <a:lstStyle/>
                <a:p>
                  <a:pPr>
                    <a:defRPr baseline="0">
                      <a:latin typeface="Gotham Light" pitchFamily="2" charset="0"/>
                    </a:defRPr>
                  </a:pPr>
                  <a:endParaRPr lang="en-US"/>
                </a:p>
              </c:tx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BA37-434D-B507-EE1A040A1858}"/>
                </c:ext>
              </c:extLst>
            </c:dLbl>
            <c:dLbl>
              <c:idx val="2"/>
              <c:spPr/>
              <c:txPr>
                <a:bodyPr/>
                <a:lstStyle/>
                <a:p>
                  <a:pPr>
                    <a:defRPr baseline="0">
                      <a:latin typeface="Gotham Light" pitchFamily="2" charset="0"/>
                    </a:defRPr>
                  </a:pPr>
                  <a:endParaRPr lang="en-US"/>
                </a:p>
              </c:tx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BA37-434D-B507-EE1A040A1858}"/>
                </c:ext>
              </c:extLst>
            </c:dLbl>
            <c:dLbl>
              <c:idx val="3"/>
              <c:spPr/>
              <c:txPr>
                <a:bodyPr/>
                <a:lstStyle/>
                <a:p>
                  <a:pPr>
                    <a:defRPr baseline="0">
                      <a:latin typeface="Gotham Light" pitchFamily="2" charset="0"/>
                    </a:defRPr>
                  </a:pPr>
                  <a:endParaRPr lang="en-US"/>
                </a:p>
              </c:tx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BA37-434D-B507-EE1A040A1858}"/>
                </c:ext>
              </c:extLst>
            </c:dLbl>
            <c:dLbl>
              <c:idx val="4"/>
              <c:spPr/>
              <c:txPr>
                <a:bodyPr/>
                <a:lstStyle/>
                <a:p>
                  <a:pPr>
                    <a:defRPr baseline="0">
                      <a:latin typeface="Gotham Light" pitchFamily="2" charset="0"/>
                    </a:defRPr>
                  </a:pPr>
                  <a:endParaRPr lang="en-US"/>
                </a:p>
              </c:tx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BA37-434D-B507-EE1A040A1858}"/>
                </c:ext>
              </c:extLst>
            </c:dLbl>
            <c:dLbl>
              <c:idx val="5"/>
              <c:spPr/>
              <c:txPr>
                <a:bodyPr/>
                <a:lstStyle/>
                <a:p>
                  <a:pPr>
                    <a:defRPr baseline="0">
                      <a:latin typeface="Gotham Light" pitchFamily="2" charset="0"/>
                    </a:defRPr>
                  </a:pPr>
                  <a:endParaRPr lang="en-US"/>
                </a:p>
              </c:tx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BA37-434D-B507-EE1A040A1858}"/>
                </c:ext>
              </c:extLst>
            </c:dLbl>
            <c:dLbl>
              <c:idx val="6"/>
              <c:spPr/>
              <c:txPr>
                <a:bodyPr/>
                <a:lstStyle/>
                <a:p>
                  <a:pPr>
                    <a:defRPr baseline="0">
                      <a:latin typeface="Gotham Light" pitchFamily="2" charset="0"/>
                    </a:defRPr>
                  </a:pPr>
                  <a:endParaRPr lang="en-US"/>
                </a:p>
              </c:tx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BA37-434D-B507-EE1A040A1858}"/>
                </c:ext>
              </c:extLst>
            </c:dLbl>
            <c:dLbl>
              <c:idx val="7"/>
              <c:spPr/>
              <c:txPr>
                <a:bodyPr/>
                <a:lstStyle/>
                <a:p>
                  <a:pPr>
                    <a:defRPr baseline="0">
                      <a:latin typeface="Gotham Light" pitchFamily="2" charset="0"/>
                    </a:defRPr>
                  </a:pPr>
                  <a:endParaRPr lang="en-US"/>
                </a:p>
              </c:tx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BA37-434D-B507-EE1A040A1858}"/>
                </c:ext>
              </c:extLst>
            </c:dLbl>
            <c:dLbl>
              <c:idx val="8"/>
              <c:spPr/>
              <c:txPr>
                <a:bodyPr/>
                <a:lstStyle/>
                <a:p>
                  <a:pPr>
                    <a:defRPr baseline="0">
                      <a:latin typeface="Gotham Light" pitchFamily="2" charset="0"/>
                    </a:defRPr>
                  </a:pPr>
                  <a:endParaRPr lang="en-US"/>
                </a:p>
              </c:tx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BA37-434D-B507-EE1A040A1858}"/>
                </c:ext>
              </c:extLst>
            </c:dLbl>
            <c:dLbl>
              <c:idx val="9"/>
              <c:spPr/>
              <c:txPr>
                <a:bodyPr/>
                <a:lstStyle/>
                <a:p>
                  <a:pPr>
                    <a:defRPr baseline="0">
                      <a:latin typeface="Gotham Light" pitchFamily="2" charset="0"/>
                    </a:defRPr>
                  </a:pPr>
                  <a:endParaRPr lang="en-US"/>
                </a:p>
              </c:tx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8-BA37-434D-B507-EE1A040A1858}"/>
                </c:ext>
              </c:extLst>
            </c:dLbl>
            <c:dLbl>
              <c:idx val="10"/>
              <c:spPr/>
              <c:txPr>
                <a:bodyPr/>
                <a:lstStyle/>
                <a:p>
                  <a:pPr>
                    <a:defRPr baseline="0">
                      <a:latin typeface="Gotham Light" pitchFamily="2" charset="0"/>
                    </a:defRPr>
                  </a:pPr>
                  <a:endParaRPr lang="en-US"/>
                </a:p>
              </c:tx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9-BA37-434D-B507-EE1A040A1858}"/>
                </c:ext>
              </c:extLst>
            </c:dLbl>
            <c:dLbl>
              <c:idx val="11"/>
              <c:spPr/>
              <c:txPr>
                <a:bodyPr/>
                <a:lstStyle/>
                <a:p>
                  <a:pPr>
                    <a:defRPr baseline="0">
                      <a:latin typeface="Gotham Light" pitchFamily="2" charset="0"/>
                    </a:defRPr>
                  </a:pPr>
                  <a:endParaRPr lang="en-US"/>
                </a:p>
              </c:tx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A-BA37-434D-B507-EE1A040A1858}"/>
                </c:ext>
              </c:extLst>
            </c:dLbl>
            <c:dLbl>
              <c:idx val="12"/>
              <c:spPr/>
              <c:txPr>
                <a:bodyPr/>
                <a:lstStyle/>
                <a:p>
                  <a:pPr>
                    <a:defRPr baseline="0">
                      <a:latin typeface="Gotham Light" pitchFamily="2" charset="0"/>
                    </a:defRPr>
                  </a:pPr>
                  <a:endParaRPr lang="en-US"/>
                </a:p>
              </c:tx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B-BA37-434D-B507-EE1A040A1858}"/>
                </c:ext>
              </c:extLst>
            </c:dLbl>
            <c:spPr>
              <a:noFill/>
              <a:ln>
                <a:noFill/>
              </a:ln>
              <a:effectLst/>
            </c:spPr>
            <c:txPr>
              <a:bodyPr wrap="square" lIns="38100" tIns="19050" rIns="38100" bIns="19050" anchor="ctr">
                <a:spAutoFit/>
              </a:bodyPr>
              <a:lstStyle/>
              <a:p>
                <a:pPr>
                  <a:defRPr baseline="0">
                    <a:latin typeface="Gotham Light" pitchFamily="2" charset="0"/>
                  </a:defRPr>
                </a:pPr>
                <a:endParaRPr lang="en-US"/>
              </a:p>
            </c:txPr>
            <c:showLegendKey val="0"/>
            <c:showVal val="0"/>
            <c:showCatName val="0"/>
            <c:showSerName val="0"/>
            <c:showPercent val="0"/>
            <c:showBubbleSize val="0"/>
            <c:extLst>
              <c:ext xmlns:c15="http://schemas.microsoft.com/office/drawing/2012/chart" uri="{CE6537A1-D6FC-4f65-9D91-7224C49458BB}">
                <c15:showLeaderLines val="0"/>
              </c:ext>
            </c:extLst>
          </c:dLbls>
          <c:cat>
            <c:strRef>
              <c:f>Sheet1!$B$2:$B$14</c:f>
              <c:strCache>
                <c:ptCount val="13"/>
                <c:pt idx="0">
                  <c:v>Other [please specify]:</c:v>
                </c:pt>
                <c:pt idx="1">
                  <c:v>‘Advice into delivery’</c:v>
                </c:pt>
                <c:pt idx="2">
                  <c:v>Support for human resource management</c:v>
                </c:pt>
                <c:pt idx="3">
                  <c:v>Organisational redesign</c:v>
                </c:pt>
                <c:pt idx="4">
                  <c:v>Value for your business created by technology</c:v>
                </c:pt>
                <c:pt idx="5">
                  <c:v>Delivery support</c:v>
                </c:pt>
                <c:pt idx="6">
                  <c:v>Short-term project support</c:v>
                </c:pt>
                <c:pt idx="7">
                  <c:v>Value for your business created by a mix of people and technology</c:v>
                </c:pt>
                <c:pt idx="8">
                  <c:v>Value for your business created by external people</c:v>
                </c:pt>
                <c:pt idx="9">
                  <c:v>Support with digital and technology</c:v>
                </c:pt>
                <c:pt idx="10">
                  <c:v>Innovation support</c:v>
                </c:pt>
                <c:pt idx="11">
                  <c:v>External strategic advice</c:v>
                </c:pt>
                <c:pt idx="12">
                  <c:v>Transformational support</c:v>
                </c:pt>
              </c:strCache>
            </c:strRef>
          </c:cat>
          <c:val>
            <c:numRef>
              <c:f>Sheet1!$C$2:$C$14</c:f>
              <c:numCache>
                <c:formatCode>0%</c:formatCode>
                <c:ptCount val="13"/>
                <c:pt idx="0">
                  <c:v>0</c:v>
                </c:pt>
                <c:pt idx="1">
                  <c:v>0.19047619047618999</c:v>
                </c:pt>
                <c:pt idx="2">
                  <c:v>0.216931216931217</c:v>
                </c:pt>
                <c:pt idx="3">
                  <c:v>0.23280423280423301</c:v>
                </c:pt>
                <c:pt idx="4">
                  <c:v>0.23280423280423301</c:v>
                </c:pt>
                <c:pt idx="5">
                  <c:v>0.238095238095238</c:v>
                </c:pt>
                <c:pt idx="6">
                  <c:v>0.24338624338624301</c:v>
                </c:pt>
                <c:pt idx="7">
                  <c:v>0.26984126984126999</c:v>
                </c:pt>
                <c:pt idx="8">
                  <c:v>0.29100529100529099</c:v>
                </c:pt>
                <c:pt idx="9">
                  <c:v>0.317460317460317</c:v>
                </c:pt>
                <c:pt idx="10">
                  <c:v>0.34391534391534401</c:v>
                </c:pt>
                <c:pt idx="11">
                  <c:v>0.35449735449735398</c:v>
                </c:pt>
                <c:pt idx="12">
                  <c:v>0.35449735449735398</c:v>
                </c:pt>
              </c:numCache>
            </c:numRef>
          </c:val>
          <c:extLst>
            <c:ext xmlns:c16="http://schemas.microsoft.com/office/drawing/2014/chart" uri="{C3380CC4-5D6E-409C-BE32-E72D297353CC}">
              <c16:uniqueId val="{0000000C-BA37-434D-B507-EE1A040A1858}"/>
            </c:ext>
          </c:extLst>
        </c:ser>
        <c:dLbls>
          <c:showLegendKey val="0"/>
          <c:showVal val="0"/>
          <c:showCatName val="0"/>
          <c:showSerName val="0"/>
          <c:showPercent val="0"/>
          <c:showBubbleSize val="0"/>
        </c:dLbls>
        <c:gapWidth val="20"/>
        <c:axId val="1811882410"/>
        <c:axId val="1407541643"/>
      </c:barChart>
      <c:catAx>
        <c:axId val="1811882410"/>
        <c:scaling>
          <c:orientation val="minMax"/>
        </c:scaling>
        <c:delete val="0"/>
        <c:axPos val="l"/>
        <c:numFmt formatCode="General" sourceLinked="1"/>
        <c:majorTickMark val="out"/>
        <c:minorTickMark val="none"/>
        <c:tickLblPos val="nextTo"/>
        <c:spPr>
          <a:ln w="3175">
            <a:solidFill>
              <a:srgbClr val="DCDCDC"/>
            </a:solidFill>
          </a:ln>
        </c:spPr>
        <c:txPr>
          <a:bodyPr wrap="none"/>
          <a:lstStyle/>
          <a:p>
            <a:pPr>
              <a:defRPr b="0" i="0" baseline="0">
                <a:solidFill>
                  <a:srgbClr val="2C333A"/>
                </a:solidFill>
                <a:latin typeface="Gotham Book" pitchFamily="2" charset="0"/>
                <a:cs typeface="Gotham Book" pitchFamily="2" charset="0"/>
              </a:defRPr>
            </a:pPr>
            <a:endParaRPr lang="en-US"/>
          </a:p>
        </c:txPr>
        <c:crossAx val="1407541643"/>
        <c:crosses val="autoZero"/>
        <c:auto val="0"/>
        <c:lblAlgn val="ctr"/>
        <c:lblOffset val="100"/>
        <c:noMultiLvlLbl val="0"/>
      </c:catAx>
      <c:valAx>
        <c:axId val="1407541643"/>
        <c:scaling>
          <c:orientation val="minMax"/>
          <c:max val="0.4"/>
          <c:min val="0"/>
        </c:scaling>
        <c:delete val="1"/>
        <c:axPos val="b"/>
        <c:numFmt formatCode="0%" sourceLinked="1"/>
        <c:majorTickMark val="out"/>
        <c:minorTickMark val="none"/>
        <c:tickLblPos val="nextTo"/>
        <c:crossAx val="1811882410"/>
        <c:crosses val="autoZero"/>
        <c:crossBetween val="between"/>
        <c:majorUnit val="0.1"/>
        <c:minorUnit val="0"/>
      </c:valAx>
    </c:plotArea>
    <c:plotVisOnly val="1"/>
    <c:dispBlanksAs val="gap"/>
    <c:showDLblsOverMax val="1"/>
  </c:chart>
  <c:txPr>
    <a:bodyPr/>
    <a:lstStyle/>
    <a:p>
      <a:pPr>
        <a:defRPr sz="825" smtId="4294967295"/>
      </a:pPr>
      <a:endParaRPr lang="en-US"/>
    </a:p>
  </c:txPr>
  <c:externalData r:id="rId1">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578363210850067E-2"/>
          <c:y val="0.18407931218462423"/>
          <c:w val="0.66416983532126805"/>
          <c:h val="0.72026181802653866"/>
        </c:manualLayout>
      </c:layout>
      <c:doughnutChart>
        <c:varyColors val="1"/>
        <c:ser>
          <c:idx val="0"/>
          <c:order val="0"/>
          <c:tx>
            <c:strRef>
              <c:f>Sheet1!$C$1</c:f>
              <c:strCache>
                <c:ptCount val="1"/>
                <c:pt idx="0">
                  <c:v>0</c:v>
                </c:pt>
              </c:strCache>
            </c:strRef>
          </c:tx>
          <c:dPt>
            <c:idx val="0"/>
            <c:bubble3D val="0"/>
            <c:spPr>
              <a:solidFill>
                <a:srgbClr val="5FCBDB"/>
              </a:solidFill>
            </c:spPr>
            <c:extLst>
              <c:ext xmlns:c16="http://schemas.microsoft.com/office/drawing/2014/chart" uri="{C3380CC4-5D6E-409C-BE32-E72D297353CC}">
                <c16:uniqueId val="{00000001-40B3-4C49-8677-094D710FDD6F}"/>
              </c:ext>
            </c:extLst>
          </c:dPt>
          <c:dPt>
            <c:idx val="1"/>
            <c:bubble3D val="0"/>
            <c:spPr>
              <a:solidFill>
                <a:srgbClr val="00636B"/>
              </a:solidFill>
            </c:spPr>
            <c:extLst>
              <c:ext xmlns:c16="http://schemas.microsoft.com/office/drawing/2014/chart" uri="{C3380CC4-5D6E-409C-BE32-E72D297353CC}">
                <c16:uniqueId val="{00000003-40B3-4C49-8677-094D710FDD6F}"/>
              </c:ext>
            </c:extLst>
          </c:dPt>
          <c:dPt>
            <c:idx val="2"/>
            <c:bubble3D val="0"/>
            <c:spPr>
              <a:solidFill>
                <a:srgbClr val="FFF2C6"/>
              </a:solidFill>
            </c:spPr>
            <c:extLst>
              <c:ext xmlns:c16="http://schemas.microsoft.com/office/drawing/2014/chart" uri="{C3380CC4-5D6E-409C-BE32-E72D297353CC}">
                <c16:uniqueId val="{00000005-40B3-4C49-8677-094D710FDD6F}"/>
              </c:ext>
            </c:extLst>
          </c:dPt>
          <c:dPt>
            <c:idx val="3"/>
            <c:bubble3D val="0"/>
            <c:spPr>
              <a:solidFill>
                <a:srgbClr val="FFFFE0"/>
              </a:solidFill>
            </c:spPr>
            <c:extLst>
              <c:ext xmlns:c16="http://schemas.microsoft.com/office/drawing/2014/chart" uri="{C3380CC4-5D6E-409C-BE32-E72D297353CC}">
                <c16:uniqueId val="{00000007-40B3-4C49-8677-094D710FDD6F}"/>
              </c:ext>
            </c:extLst>
          </c:dPt>
          <c:dPt>
            <c:idx val="4"/>
            <c:bubble3D val="0"/>
            <c:spPr>
              <a:solidFill>
                <a:srgbClr val="F5F5DC"/>
              </a:solidFill>
            </c:spPr>
            <c:extLst>
              <c:ext xmlns:c16="http://schemas.microsoft.com/office/drawing/2014/chart" uri="{C3380CC4-5D6E-409C-BE32-E72D297353CC}">
                <c16:uniqueId val="{00000009-40B3-4C49-8677-094D710FDD6F}"/>
              </c:ext>
            </c:extLst>
          </c:dPt>
          <c:dPt>
            <c:idx val="5"/>
            <c:bubble3D val="0"/>
            <c:spPr>
              <a:solidFill>
                <a:srgbClr val="808080"/>
              </a:solidFill>
            </c:spPr>
            <c:extLst>
              <c:ext xmlns:c16="http://schemas.microsoft.com/office/drawing/2014/chart" uri="{C3380CC4-5D6E-409C-BE32-E72D297353CC}">
                <c16:uniqueId val="{0000000B-40B3-4C49-8677-094D710FDD6F}"/>
              </c:ext>
            </c:extLst>
          </c:dPt>
          <c:dPt>
            <c:idx val="6"/>
            <c:bubble3D val="0"/>
            <c:spPr>
              <a:solidFill>
                <a:srgbClr val="969694"/>
              </a:solidFill>
            </c:spPr>
            <c:extLst>
              <c:ext xmlns:c16="http://schemas.microsoft.com/office/drawing/2014/chart" uri="{C3380CC4-5D6E-409C-BE32-E72D297353CC}">
                <c16:uniqueId val="{0000000D-40B3-4C49-8677-094D710FDD6F}"/>
              </c:ext>
            </c:extLst>
          </c:dPt>
          <c:dPt>
            <c:idx val="7"/>
            <c:bubble3D val="0"/>
            <c:spPr>
              <a:solidFill>
                <a:srgbClr val="D0D0D0"/>
              </a:solidFill>
            </c:spPr>
            <c:extLst>
              <c:ext xmlns:c16="http://schemas.microsoft.com/office/drawing/2014/chart" uri="{C3380CC4-5D6E-409C-BE32-E72D297353CC}">
                <c16:uniqueId val="{0000000F-40B3-4C49-8677-094D710FDD6F}"/>
              </c:ext>
            </c:extLst>
          </c:dPt>
          <c:dLbls>
            <c:dLbl>
              <c:idx val="0"/>
              <c:spPr/>
              <c:txPr>
                <a:bodyPr/>
                <a:lstStyle/>
                <a:p>
                  <a:pPr>
                    <a:defRPr/>
                  </a:pPr>
                  <a:endParaRPr lang="en-US"/>
                </a:p>
              </c:tx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40B3-4C49-8677-094D710FDD6F}"/>
                </c:ext>
              </c:extLst>
            </c:dLbl>
            <c:dLbl>
              <c:idx val="1"/>
              <c:spPr/>
              <c:txPr>
                <a:bodyPr/>
                <a:lstStyle/>
                <a:p>
                  <a:pPr>
                    <a:defRPr/>
                  </a:pPr>
                  <a:endParaRPr lang="en-US"/>
                </a:p>
              </c:tx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40B3-4C49-8677-094D710FDD6F}"/>
                </c:ext>
              </c:extLst>
            </c:dLbl>
            <c:dLbl>
              <c:idx val="2"/>
              <c:spPr/>
              <c:txPr>
                <a:bodyPr/>
                <a:lstStyle/>
                <a:p>
                  <a:pPr>
                    <a:defRPr/>
                  </a:pPr>
                  <a:endParaRPr lang="en-US"/>
                </a:p>
              </c:tx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40B3-4C49-8677-094D710FDD6F}"/>
                </c:ext>
              </c:extLst>
            </c:dLbl>
            <c:dLbl>
              <c:idx val="3"/>
              <c:spPr/>
              <c:txPr>
                <a:bodyPr/>
                <a:lstStyle/>
                <a:p>
                  <a:pPr>
                    <a:defRPr/>
                  </a:pPr>
                  <a:endParaRPr lang="en-US"/>
                </a:p>
              </c:tx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40B3-4C49-8677-094D710FDD6F}"/>
                </c:ext>
              </c:extLst>
            </c:dLbl>
            <c:dLbl>
              <c:idx val="4"/>
              <c:spPr/>
              <c:txPr>
                <a:bodyPr/>
                <a:lstStyle/>
                <a:p>
                  <a:pPr>
                    <a:defRPr/>
                  </a:pPr>
                  <a:endParaRPr lang="en-US"/>
                </a:p>
              </c:tx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9-40B3-4C49-8677-094D710FDD6F}"/>
                </c:ext>
              </c:extLst>
            </c:dLbl>
            <c:dLbl>
              <c:idx val="5"/>
              <c:spPr/>
              <c:txPr>
                <a:bodyPr/>
                <a:lstStyle/>
                <a:p>
                  <a:pPr>
                    <a:defRPr/>
                  </a:pPr>
                  <a:endParaRPr lang="en-US"/>
                </a:p>
              </c:tx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B-40B3-4C49-8677-094D710FDD6F}"/>
                </c:ext>
              </c:extLst>
            </c:dLbl>
            <c:dLbl>
              <c:idx val="6"/>
              <c:spPr/>
              <c:txPr>
                <a:bodyPr/>
                <a:lstStyle/>
                <a:p>
                  <a:pPr>
                    <a:defRPr/>
                  </a:pPr>
                  <a:endParaRPr lang="en-US"/>
                </a:p>
              </c:tx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D-40B3-4C49-8677-094D710FDD6F}"/>
                </c:ext>
              </c:extLst>
            </c:dLbl>
            <c:dLbl>
              <c:idx val="7"/>
              <c:spPr/>
              <c:txPr>
                <a:bodyPr/>
                <a:lstStyle/>
                <a:p>
                  <a:pPr>
                    <a:defRPr/>
                  </a:pPr>
                  <a:endParaRPr lang="en-US"/>
                </a:p>
              </c:tx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F-40B3-4C49-8677-094D710FDD6F}"/>
                </c:ext>
              </c:extLst>
            </c:dLbl>
            <c:spPr>
              <a:noFill/>
              <a:ln>
                <a:noFill/>
              </a:ln>
              <a:effectLst/>
            </c:spPr>
            <c:showLegendKey val="0"/>
            <c:showVal val="0"/>
            <c:showCatName val="0"/>
            <c:showSerName val="0"/>
            <c:showPercent val="0"/>
            <c:showBubbleSize val="0"/>
            <c:extLst>
              <c:ext xmlns:c15="http://schemas.microsoft.com/office/drawing/2012/chart" uri="{CE6537A1-D6FC-4f65-9D91-7224C49458BB}"/>
            </c:extLst>
          </c:dLbls>
          <c:cat>
            <c:strRef>
              <c:f>Sheet1!$B$2:$B$9</c:f>
              <c:strCache>
                <c:ptCount val="8"/>
                <c:pt idx="0">
                  <c:v>Up to £100k</c:v>
                </c:pt>
                <c:pt idx="1">
                  <c:v>£100k-500k</c:v>
                </c:pt>
                <c:pt idx="2">
                  <c:v>£500k-£1m</c:v>
                </c:pt>
                <c:pt idx="3">
                  <c:v>£1m-5m</c:v>
                </c:pt>
                <c:pt idx="4">
                  <c:v>£5m-10m</c:v>
                </c:pt>
                <c:pt idx="5">
                  <c:v>£10-20m</c:v>
                </c:pt>
                <c:pt idx="6">
                  <c:v>£20m+</c:v>
                </c:pt>
                <c:pt idx="7">
                  <c:v>I don’t know/Not sure</c:v>
                </c:pt>
              </c:strCache>
            </c:strRef>
          </c:cat>
          <c:val>
            <c:numRef>
              <c:f>Sheet1!$C$2:$C$9</c:f>
              <c:numCache>
                <c:formatCode>0%</c:formatCode>
                <c:ptCount val="8"/>
                <c:pt idx="0">
                  <c:v>6.8783068783068793E-2</c:v>
                </c:pt>
                <c:pt idx="1">
                  <c:v>0.18518518518518501</c:v>
                </c:pt>
                <c:pt idx="2">
                  <c:v>0.216931216931217</c:v>
                </c:pt>
                <c:pt idx="3">
                  <c:v>0.18518518518518501</c:v>
                </c:pt>
                <c:pt idx="4">
                  <c:v>0.148148148148148</c:v>
                </c:pt>
                <c:pt idx="5">
                  <c:v>8.99470899470899E-2</c:v>
                </c:pt>
                <c:pt idx="6">
                  <c:v>6.8783068783068793E-2</c:v>
                </c:pt>
                <c:pt idx="7">
                  <c:v>3.7037037037037E-2</c:v>
                </c:pt>
              </c:numCache>
            </c:numRef>
          </c:val>
          <c:extLst>
            <c:ext xmlns:c16="http://schemas.microsoft.com/office/drawing/2014/chart" uri="{C3380CC4-5D6E-409C-BE32-E72D297353CC}">
              <c16:uniqueId val="{00000010-40B3-4C49-8677-094D710FDD6F}"/>
            </c:ext>
          </c:extLst>
        </c:ser>
        <c:dLbls>
          <c:showLegendKey val="0"/>
          <c:showVal val="0"/>
          <c:showCatName val="0"/>
          <c:showSerName val="0"/>
          <c:showPercent val="0"/>
          <c:showBubbleSize val="0"/>
          <c:showLeaderLines val="1"/>
        </c:dLbls>
        <c:firstSliceAng val="0"/>
        <c:holeSize val="50"/>
      </c:doughnutChart>
    </c:plotArea>
    <c:legend>
      <c:legendPos val="r"/>
      <c:layout>
        <c:manualLayout>
          <c:xMode val="edge"/>
          <c:yMode val="edge"/>
          <c:x val="0.75265086188550756"/>
          <c:y val="0.20440539185095571"/>
          <c:w val="0.21518895510582819"/>
          <c:h val="0.62914396487123192"/>
        </c:manualLayout>
      </c:layout>
      <c:overlay val="0"/>
    </c:legend>
    <c:plotVisOnly val="1"/>
    <c:dispBlanksAs val="gap"/>
    <c:showDLblsOverMax val="1"/>
  </c:chart>
  <c:txPr>
    <a:bodyPr/>
    <a:lstStyle/>
    <a:p>
      <a:pPr>
        <a:defRPr sz="825" smtId="4294967295"/>
      </a:pPr>
      <a:endParaRPr lang="en-US"/>
    </a:p>
  </c:txPr>
  <c:externalData r:id="rId1">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2.0418022844069812E-2"/>
          <c:y val="4.270349499219752E-2"/>
          <c:w val="0.86204852254704389"/>
          <c:h val="0.45543323261177571"/>
        </c:manualLayout>
      </c:layout>
      <c:barChart>
        <c:barDir val="col"/>
        <c:grouping val="clustered"/>
        <c:varyColors val="0"/>
        <c:ser>
          <c:idx val="0"/>
          <c:order val="0"/>
          <c:tx>
            <c:strRef>
              <c:f>Sheet1!$C$1</c:f>
              <c:strCache>
                <c:ptCount val="1"/>
                <c:pt idx="0">
                  <c:v>All
</c:v>
                </c:pt>
              </c:strCache>
            </c:strRef>
          </c:tx>
          <c:spPr>
            <a:solidFill>
              <a:srgbClr val="00535E"/>
            </a:solidFill>
          </c:spPr>
          <c:invertIfNegative val="0"/>
          <c:dLbls>
            <c:dLbl>
              <c:idx val="0"/>
              <c:spPr/>
              <c:txPr>
                <a:bodyPr/>
                <a:lstStyle/>
                <a:p>
                  <a:pPr>
                    <a:defRPr b="0" i="0">
                      <a:solidFill>
                        <a:srgbClr val="2C333A"/>
                      </a:solidFill>
                      <a:latin typeface="Gotham Medium" pitchFamily="2" charset="0"/>
                      <a:cs typeface="Gotham Medium" pitchFamily="2" charset="0"/>
                    </a:defRPr>
                  </a:pPr>
                  <a:endParaRPr lang="en-US"/>
                </a:p>
              </c:tx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9E67-F247-9371-6D0B4C166A8C}"/>
                </c:ext>
              </c:extLst>
            </c:dLbl>
            <c:dLbl>
              <c:idx val="1"/>
              <c:spPr/>
              <c:txPr>
                <a:bodyPr/>
                <a:lstStyle/>
                <a:p>
                  <a:pPr>
                    <a:defRPr b="0" i="0">
                      <a:solidFill>
                        <a:srgbClr val="2C333A"/>
                      </a:solidFill>
                      <a:latin typeface="Gotham Medium" pitchFamily="2" charset="0"/>
                      <a:cs typeface="Gotham Medium" pitchFamily="2" charset="0"/>
                    </a:defRPr>
                  </a:pPr>
                  <a:endParaRPr lang="en-US"/>
                </a:p>
              </c:tx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9E67-F247-9371-6D0B4C166A8C}"/>
                </c:ext>
              </c:extLst>
            </c:dLbl>
            <c:dLbl>
              <c:idx val="2"/>
              <c:spPr/>
              <c:txPr>
                <a:bodyPr/>
                <a:lstStyle/>
                <a:p>
                  <a:pPr>
                    <a:defRPr b="0" i="0">
                      <a:solidFill>
                        <a:srgbClr val="2C333A"/>
                      </a:solidFill>
                      <a:latin typeface="Gotham Medium" pitchFamily="2" charset="0"/>
                      <a:cs typeface="Gotham Medium" pitchFamily="2" charset="0"/>
                    </a:defRPr>
                  </a:pPr>
                  <a:endParaRPr lang="en-US"/>
                </a:p>
              </c:tx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9E67-F247-9371-6D0B4C166A8C}"/>
                </c:ext>
              </c:extLst>
            </c:dLbl>
            <c:dLbl>
              <c:idx val="3"/>
              <c:spPr/>
              <c:txPr>
                <a:bodyPr/>
                <a:lstStyle/>
                <a:p>
                  <a:pPr>
                    <a:defRPr b="0" i="0">
                      <a:solidFill>
                        <a:srgbClr val="2C333A"/>
                      </a:solidFill>
                      <a:latin typeface="Gotham Medium" pitchFamily="2" charset="0"/>
                      <a:cs typeface="Gotham Medium" pitchFamily="2" charset="0"/>
                    </a:defRPr>
                  </a:pPr>
                  <a:endParaRPr lang="en-US"/>
                </a:p>
              </c:tx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9E67-F247-9371-6D0B4C166A8C}"/>
                </c:ext>
              </c:extLst>
            </c:dLbl>
            <c:dLbl>
              <c:idx val="4"/>
              <c:spPr/>
              <c:txPr>
                <a:bodyPr/>
                <a:lstStyle/>
                <a:p>
                  <a:pPr>
                    <a:defRPr b="0" i="0">
                      <a:solidFill>
                        <a:srgbClr val="2C333A"/>
                      </a:solidFill>
                      <a:latin typeface="Gotham Medium" pitchFamily="2" charset="0"/>
                      <a:cs typeface="Gotham Medium" pitchFamily="2" charset="0"/>
                    </a:defRPr>
                  </a:pPr>
                  <a:endParaRPr lang="en-US"/>
                </a:p>
              </c:tx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9E67-F247-9371-6D0B4C166A8C}"/>
                </c:ext>
              </c:extLst>
            </c:dLbl>
            <c:dLbl>
              <c:idx val="5"/>
              <c:spPr/>
              <c:txPr>
                <a:bodyPr/>
                <a:lstStyle/>
                <a:p>
                  <a:pPr>
                    <a:defRPr b="0" i="0">
                      <a:solidFill>
                        <a:srgbClr val="2C333A"/>
                      </a:solidFill>
                      <a:latin typeface="Gotham Medium" pitchFamily="2" charset="0"/>
                      <a:cs typeface="Gotham Medium" pitchFamily="2" charset="0"/>
                    </a:defRPr>
                  </a:pPr>
                  <a:endParaRPr lang="en-US"/>
                </a:p>
              </c:tx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9E67-F247-9371-6D0B4C166A8C}"/>
                </c:ext>
              </c:extLst>
            </c:dLbl>
            <c:dLbl>
              <c:idx val="6"/>
              <c:spPr/>
              <c:txPr>
                <a:bodyPr/>
                <a:lstStyle/>
                <a:p>
                  <a:pPr>
                    <a:defRPr b="0" i="0">
                      <a:solidFill>
                        <a:srgbClr val="2C333A"/>
                      </a:solidFill>
                      <a:latin typeface="Gotham Medium" pitchFamily="2" charset="0"/>
                      <a:cs typeface="Gotham Medium" pitchFamily="2" charset="0"/>
                    </a:defRPr>
                  </a:pPr>
                  <a:endParaRPr lang="en-US"/>
                </a:p>
              </c:tx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9E67-F247-9371-6D0B4C166A8C}"/>
                </c:ext>
              </c:extLst>
            </c:dLbl>
            <c:dLbl>
              <c:idx val="7"/>
              <c:spPr/>
              <c:txPr>
                <a:bodyPr/>
                <a:lstStyle/>
                <a:p>
                  <a:pPr>
                    <a:defRPr b="0" i="0">
                      <a:solidFill>
                        <a:srgbClr val="2C333A"/>
                      </a:solidFill>
                      <a:latin typeface="Gotham Medium" pitchFamily="2" charset="0"/>
                      <a:cs typeface="Gotham Medium" pitchFamily="2" charset="0"/>
                    </a:defRPr>
                  </a:pPr>
                  <a:endParaRPr lang="en-US"/>
                </a:p>
              </c:tx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9E67-F247-9371-6D0B4C166A8C}"/>
                </c:ext>
              </c:extLst>
            </c:dLbl>
            <c:dLbl>
              <c:idx val="8"/>
              <c:spPr/>
              <c:txPr>
                <a:bodyPr/>
                <a:lstStyle/>
                <a:p>
                  <a:pPr>
                    <a:defRPr b="0" i="0">
                      <a:solidFill>
                        <a:srgbClr val="2C333A"/>
                      </a:solidFill>
                      <a:latin typeface="Gotham Medium" pitchFamily="2" charset="0"/>
                      <a:cs typeface="Gotham Medium" pitchFamily="2" charset="0"/>
                    </a:defRPr>
                  </a:pPr>
                  <a:endParaRPr lang="en-US"/>
                </a:p>
              </c:tx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8-9E67-F247-9371-6D0B4C166A8C}"/>
                </c:ext>
              </c:extLst>
            </c:dLbl>
            <c:dLbl>
              <c:idx val="9"/>
              <c:spPr/>
              <c:txPr>
                <a:bodyPr/>
                <a:lstStyle/>
                <a:p>
                  <a:pPr>
                    <a:defRPr b="0" i="0">
                      <a:solidFill>
                        <a:srgbClr val="2C333A"/>
                      </a:solidFill>
                      <a:latin typeface="Gotham Medium" pitchFamily="2" charset="0"/>
                      <a:cs typeface="Gotham Medium" pitchFamily="2" charset="0"/>
                    </a:defRPr>
                  </a:pPr>
                  <a:endParaRPr lang="en-US"/>
                </a:p>
              </c:tx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9-9E67-F247-9371-6D0B4C166A8C}"/>
                </c:ext>
              </c:extLst>
            </c:dLbl>
            <c:dLbl>
              <c:idx val="10"/>
              <c:spPr/>
              <c:txPr>
                <a:bodyPr/>
                <a:lstStyle/>
                <a:p>
                  <a:pPr>
                    <a:defRPr b="0" i="0">
                      <a:solidFill>
                        <a:srgbClr val="2C333A"/>
                      </a:solidFill>
                      <a:latin typeface="Gotham Medium" pitchFamily="2" charset="0"/>
                      <a:cs typeface="Gotham Medium" pitchFamily="2" charset="0"/>
                    </a:defRPr>
                  </a:pPr>
                  <a:endParaRPr lang="en-US"/>
                </a:p>
              </c:tx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A-9E67-F247-9371-6D0B4C166A8C}"/>
                </c:ext>
              </c:extLst>
            </c:dLbl>
            <c:dLbl>
              <c:idx val="11"/>
              <c:spPr/>
              <c:txPr>
                <a:bodyPr/>
                <a:lstStyle/>
                <a:p>
                  <a:pPr>
                    <a:defRPr b="0" i="0">
                      <a:solidFill>
                        <a:srgbClr val="2C333A"/>
                      </a:solidFill>
                      <a:latin typeface="Gotham Medium" pitchFamily="2" charset="0"/>
                      <a:cs typeface="Gotham Medium" pitchFamily="2" charset="0"/>
                    </a:defRPr>
                  </a:pPr>
                  <a:endParaRPr lang="en-US"/>
                </a:p>
              </c:tx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B-9E67-F247-9371-6D0B4C166A8C}"/>
                </c:ext>
              </c:extLst>
            </c:dLbl>
            <c:dLbl>
              <c:idx val="12"/>
              <c:spPr/>
              <c:txPr>
                <a:bodyPr/>
                <a:lstStyle/>
                <a:p>
                  <a:pPr>
                    <a:defRPr b="0" i="0">
                      <a:solidFill>
                        <a:srgbClr val="2C333A"/>
                      </a:solidFill>
                      <a:latin typeface="Gotham Medium" pitchFamily="2" charset="0"/>
                      <a:cs typeface="Gotham Medium" pitchFamily="2" charset="0"/>
                    </a:defRPr>
                  </a:pPr>
                  <a:endParaRPr lang="en-US"/>
                </a:p>
              </c:tx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C-9E67-F247-9371-6D0B4C166A8C}"/>
                </c:ext>
              </c:extLst>
            </c:dLbl>
            <c:dLbl>
              <c:idx val="13"/>
              <c:spPr/>
              <c:txPr>
                <a:bodyPr/>
                <a:lstStyle/>
                <a:p>
                  <a:pPr>
                    <a:defRPr b="0" i="0">
                      <a:solidFill>
                        <a:srgbClr val="2C333A"/>
                      </a:solidFill>
                      <a:latin typeface="Gotham Medium" pitchFamily="2" charset="0"/>
                      <a:cs typeface="Gotham Medium" pitchFamily="2" charset="0"/>
                    </a:defRPr>
                  </a:pPr>
                  <a:endParaRPr lang="en-US"/>
                </a:p>
              </c:tx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D-9E67-F247-9371-6D0B4C166A8C}"/>
                </c:ext>
              </c:extLst>
            </c:dLbl>
            <c:dLbl>
              <c:idx val="14"/>
              <c:spPr/>
              <c:txPr>
                <a:bodyPr/>
                <a:lstStyle/>
                <a:p>
                  <a:pPr>
                    <a:defRPr b="0" i="0">
                      <a:solidFill>
                        <a:srgbClr val="2C333A"/>
                      </a:solidFill>
                      <a:latin typeface="Gotham Medium" pitchFamily="2" charset="0"/>
                      <a:cs typeface="Gotham Medium" pitchFamily="2" charset="0"/>
                    </a:defRPr>
                  </a:pPr>
                  <a:endParaRPr lang="en-US"/>
                </a:p>
              </c:tx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E-9E67-F247-9371-6D0B4C166A8C}"/>
                </c:ext>
              </c:extLst>
            </c:dLbl>
            <c:dLbl>
              <c:idx val="15"/>
              <c:spPr/>
              <c:txPr>
                <a:bodyPr/>
                <a:lstStyle/>
                <a:p>
                  <a:pPr>
                    <a:defRPr b="0" i="0">
                      <a:solidFill>
                        <a:srgbClr val="2C333A"/>
                      </a:solidFill>
                      <a:latin typeface="Gotham Medium" pitchFamily="2" charset="0"/>
                      <a:cs typeface="Gotham Medium" pitchFamily="2" charset="0"/>
                    </a:defRPr>
                  </a:pPr>
                  <a:endParaRPr lang="en-US"/>
                </a:p>
              </c:tx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F-9E67-F247-9371-6D0B4C166A8C}"/>
                </c:ext>
              </c:extLst>
            </c:dLbl>
            <c:spPr>
              <a:noFill/>
              <a:ln>
                <a:noFill/>
              </a:ln>
              <a:effectLst/>
            </c:spPr>
            <c:txPr>
              <a:bodyPr wrap="square" lIns="38100" tIns="19050" rIns="38100" bIns="19050" anchor="ctr">
                <a:spAutoFit/>
              </a:bodyPr>
              <a:lstStyle/>
              <a:p>
                <a:pPr>
                  <a:defRPr b="0" i="0">
                    <a:solidFill>
                      <a:srgbClr val="2C333A"/>
                    </a:solidFill>
                    <a:latin typeface="Gotham Medium" pitchFamily="2" charset="0"/>
                    <a:cs typeface="Gotham Medium" pitchFamily="2" charset="0"/>
                  </a:defRPr>
                </a:pPr>
                <a:endParaRPr lang="en-US"/>
              </a:p>
            </c:txPr>
            <c:showLegendKey val="0"/>
            <c:showVal val="0"/>
            <c:showCatName val="0"/>
            <c:showSerName val="0"/>
            <c:showPercent val="0"/>
            <c:showBubbleSize val="0"/>
            <c:extLst>
              <c:ext xmlns:c15="http://schemas.microsoft.com/office/drawing/2012/chart" uri="{CE6537A1-D6FC-4f65-9D91-7224C49458BB}">
                <c15:showLeaderLines val="0"/>
              </c:ext>
            </c:extLst>
          </c:dLbls>
          <c:cat>
            <c:strRef>
              <c:f>Sheet1!$B$2:$B$17</c:f>
              <c:strCache>
                <c:ptCount val="16"/>
                <c:pt idx="0">
                  <c:v>Business transformation</c:v>
                </c:pt>
                <c:pt idx="1">
                  <c:v>Change management</c:v>
                </c:pt>
                <c:pt idx="2">
                  <c:v>Programme and project management</c:v>
                </c:pt>
                <c:pt idx="3">
                  <c:v>Strategy advice</c:v>
                </c:pt>
                <c:pt idx="4">
                  <c:v>Digital and technology advisory</c:v>
                </c:pt>
                <c:pt idx="5">
                  <c:v>Economic and regulatory advice</c:v>
                </c:pt>
                <c:pt idx="6">
                  <c:v>Process improvement</c:v>
                </c:pt>
                <c:pt idx="7">
                  <c:v>Financial advice</c:v>
                </c:pt>
                <c:pt idx="8">
                  <c:v>Quality management</c:v>
                </c:pt>
                <c:pt idx="9">
                  <c:v>Risk management</c:v>
                </c:pt>
                <c:pt idx="10">
                  <c:v>Delivery support</c:v>
                </c:pt>
                <c:pt idx="11">
                  <c:v>Sales, marketing and corporate comms</c:v>
                </c:pt>
                <c:pt idx="12">
                  <c:v>Human resourcing advice</c:v>
                </c:pt>
                <c:pt idx="13">
                  <c:v>Environmental advice</c:v>
                </c:pt>
                <c:pt idx="14">
                  <c:v>Disputes and investigations</c:v>
                </c:pt>
                <c:pt idx="15">
                  <c:v>Other [please specify]:</c:v>
                </c:pt>
              </c:strCache>
            </c:strRef>
          </c:cat>
          <c:val>
            <c:numRef>
              <c:f>Sheet1!$C$2:$C$17</c:f>
              <c:numCache>
                <c:formatCode>0%</c:formatCode>
                <c:ptCount val="16"/>
                <c:pt idx="0">
                  <c:v>0.48245614035087703</c:v>
                </c:pt>
                <c:pt idx="1">
                  <c:v>0.41228070175438603</c:v>
                </c:pt>
                <c:pt idx="2">
                  <c:v>0.394736842105263</c:v>
                </c:pt>
                <c:pt idx="3">
                  <c:v>0.38596491228070201</c:v>
                </c:pt>
                <c:pt idx="4">
                  <c:v>0.36842105263157898</c:v>
                </c:pt>
                <c:pt idx="5">
                  <c:v>0.31578947368421101</c:v>
                </c:pt>
                <c:pt idx="6">
                  <c:v>0.30701754385964902</c:v>
                </c:pt>
                <c:pt idx="7">
                  <c:v>0.28947368421052599</c:v>
                </c:pt>
                <c:pt idx="8">
                  <c:v>0.26315789473684198</c:v>
                </c:pt>
                <c:pt idx="9">
                  <c:v>0.25438596491228099</c:v>
                </c:pt>
                <c:pt idx="10">
                  <c:v>0.25438596491228099</c:v>
                </c:pt>
                <c:pt idx="11">
                  <c:v>0.24561403508771901</c:v>
                </c:pt>
                <c:pt idx="12">
                  <c:v>0.22807017543859601</c:v>
                </c:pt>
                <c:pt idx="13">
                  <c:v>0.16666666666666699</c:v>
                </c:pt>
                <c:pt idx="14">
                  <c:v>0.157894736842105</c:v>
                </c:pt>
                <c:pt idx="15">
                  <c:v>8.7719298245613996E-3</c:v>
                </c:pt>
              </c:numCache>
            </c:numRef>
          </c:val>
          <c:extLst>
            <c:ext xmlns:c16="http://schemas.microsoft.com/office/drawing/2014/chart" uri="{C3380CC4-5D6E-409C-BE32-E72D297353CC}">
              <c16:uniqueId val="{00000010-9E67-F247-9371-6D0B4C166A8C}"/>
            </c:ext>
          </c:extLst>
        </c:ser>
        <c:dLbls>
          <c:showLegendKey val="0"/>
          <c:showVal val="0"/>
          <c:showCatName val="0"/>
          <c:showSerName val="0"/>
          <c:showPercent val="0"/>
          <c:showBubbleSize val="0"/>
        </c:dLbls>
        <c:gapWidth val="20"/>
        <c:axId val="1554865483"/>
        <c:axId val="1848928035"/>
      </c:barChart>
      <c:catAx>
        <c:axId val="1554865483"/>
        <c:scaling>
          <c:orientation val="minMax"/>
        </c:scaling>
        <c:delete val="0"/>
        <c:axPos val="b"/>
        <c:numFmt formatCode="General" sourceLinked="1"/>
        <c:majorTickMark val="out"/>
        <c:minorTickMark val="none"/>
        <c:tickLblPos val="nextTo"/>
        <c:spPr>
          <a:ln w="3175">
            <a:solidFill>
              <a:srgbClr val="DCDCDC"/>
            </a:solidFill>
          </a:ln>
        </c:spPr>
        <c:txPr>
          <a:bodyPr vert="vert270" wrap="none"/>
          <a:lstStyle/>
          <a:p>
            <a:pPr>
              <a:defRPr/>
            </a:pPr>
            <a:endParaRPr lang="en-US"/>
          </a:p>
        </c:txPr>
        <c:crossAx val="1848928035"/>
        <c:crosses val="autoZero"/>
        <c:auto val="0"/>
        <c:lblAlgn val="ctr"/>
        <c:lblOffset val="100"/>
        <c:noMultiLvlLbl val="0"/>
      </c:catAx>
      <c:valAx>
        <c:axId val="1848928035"/>
        <c:scaling>
          <c:orientation val="minMax"/>
          <c:max val="0.5"/>
          <c:min val="0"/>
        </c:scaling>
        <c:delete val="1"/>
        <c:axPos val="l"/>
        <c:numFmt formatCode="0%" sourceLinked="1"/>
        <c:majorTickMark val="out"/>
        <c:minorTickMark val="none"/>
        <c:tickLblPos val="nextTo"/>
        <c:crossAx val="1554865483"/>
        <c:crosses val="autoZero"/>
        <c:crossBetween val="between"/>
        <c:majorUnit val="0.1"/>
        <c:minorUnit val="0"/>
      </c:valAx>
    </c:plotArea>
    <c:plotVisOnly val="1"/>
    <c:dispBlanksAs val="gap"/>
    <c:showDLblsOverMax val="1"/>
  </c:chart>
  <c:txPr>
    <a:bodyPr/>
    <a:lstStyle/>
    <a:p>
      <a:pPr>
        <a:defRPr sz="825" smtId="4294967295"/>
      </a:pPr>
      <a:endParaRPr lang="en-US"/>
    </a:p>
  </c:txPr>
  <c:externalData r:id="rId1">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Sheet1!$C$1</c:f>
              <c:strCache>
                <c:ptCount val="1"/>
                <c:pt idx="0">
                  <c:v>All</c:v>
                </c:pt>
              </c:strCache>
            </c:strRef>
          </c:tx>
          <c:spPr>
            <a:solidFill>
              <a:srgbClr val="00535E"/>
            </a:solidFill>
          </c:spPr>
          <c:invertIfNegative val="0"/>
          <c:dLbls>
            <c:dLbl>
              <c:idx val="0"/>
              <c:spPr/>
              <c:txPr>
                <a:bodyPr/>
                <a:lstStyle/>
                <a:p>
                  <a:pPr>
                    <a:defRPr b="0" i="0">
                      <a:solidFill>
                        <a:srgbClr val="2C333A"/>
                      </a:solidFill>
                      <a:latin typeface="Gotham Book" pitchFamily="2" charset="0"/>
                      <a:cs typeface="Gotham Book" pitchFamily="2" charset="0"/>
                    </a:defRPr>
                  </a:pPr>
                  <a:endParaRPr lang="en-US"/>
                </a:p>
              </c:tx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6D6F-0C41-9A0B-B42002017111}"/>
                </c:ext>
              </c:extLst>
            </c:dLbl>
            <c:dLbl>
              <c:idx val="1"/>
              <c:spPr/>
              <c:txPr>
                <a:bodyPr/>
                <a:lstStyle/>
                <a:p>
                  <a:pPr>
                    <a:defRPr b="0" i="0">
                      <a:solidFill>
                        <a:srgbClr val="2C333A"/>
                      </a:solidFill>
                      <a:latin typeface="Gotham Book" pitchFamily="2" charset="0"/>
                      <a:cs typeface="Gotham Book" pitchFamily="2" charset="0"/>
                    </a:defRPr>
                  </a:pPr>
                  <a:endParaRPr lang="en-US"/>
                </a:p>
              </c:tx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6D6F-0C41-9A0B-B42002017111}"/>
                </c:ext>
              </c:extLst>
            </c:dLbl>
            <c:dLbl>
              <c:idx val="2"/>
              <c:spPr/>
              <c:txPr>
                <a:bodyPr/>
                <a:lstStyle/>
                <a:p>
                  <a:pPr>
                    <a:defRPr b="0" i="0">
                      <a:solidFill>
                        <a:srgbClr val="2C333A"/>
                      </a:solidFill>
                      <a:latin typeface="Gotham Book" pitchFamily="2" charset="0"/>
                      <a:cs typeface="Gotham Book" pitchFamily="2" charset="0"/>
                    </a:defRPr>
                  </a:pPr>
                  <a:endParaRPr lang="en-US"/>
                </a:p>
              </c:tx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6D6F-0C41-9A0B-B42002017111}"/>
                </c:ext>
              </c:extLst>
            </c:dLbl>
            <c:dLbl>
              <c:idx val="3"/>
              <c:spPr/>
              <c:txPr>
                <a:bodyPr/>
                <a:lstStyle/>
                <a:p>
                  <a:pPr>
                    <a:defRPr b="0" i="0">
                      <a:solidFill>
                        <a:srgbClr val="2C333A"/>
                      </a:solidFill>
                      <a:latin typeface="Gotham Book" pitchFamily="2" charset="0"/>
                      <a:cs typeface="Gotham Book" pitchFamily="2" charset="0"/>
                    </a:defRPr>
                  </a:pPr>
                  <a:endParaRPr lang="en-US"/>
                </a:p>
              </c:tx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6D6F-0C41-9A0B-B42002017111}"/>
                </c:ext>
              </c:extLst>
            </c:dLbl>
            <c:dLbl>
              <c:idx val="4"/>
              <c:spPr/>
              <c:txPr>
                <a:bodyPr/>
                <a:lstStyle/>
                <a:p>
                  <a:pPr>
                    <a:defRPr b="0" i="0">
                      <a:solidFill>
                        <a:srgbClr val="2C333A"/>
                      </a:solidFill>
                      <a:latin typeface="Gotham Book" pitchFamily="2" charset="0"/>
                      <a:cs typeface="Gotham Book" pitchFamily="2" charset="0"/>
                    </a:defRPr>
                  </a:pPr>
                  <a:endParaRPr lang="en-US"/>
                </a:p>
              </c:tx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6D6F-0C41-9A0B-B42002017111}"/>
                </c:ext>
              </c:extLst>
            </c:dLbl>
            <c:dLbl>
              <c:idx val="5"/>
              <c:spPr/>
              <c:txPr>
                <a:bodyPr/>
                <a:lstStyle/>
                <a:p>
                  <a:pPr>
                    <a:defRPr b="0" i="0">
                      <a:solidFill>
                        <a:srgbClr val="2C333A"/>
                      </a:solidFill>
                      <a:latin typeface="Gotham Book" pitchFamily="2" charset="0"/>
                      <a:cs typeface="Gotham Book" pitchFamily="2" charset="0"/>
                    </a:defRPr>
                  </a:pPr>
                  <a:endParaRPr lang="en-US"/>
                </a:p>
              </c:tx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6D6F-0C41-9A0B-B42002017111}"/>
                </c:ext>
              </c:extLst>
            </c:dLbl>
            <c:dLbl>
              <c:idx val="6"/>
              <c:spPr/>
              <c:txPr>
                <a:bodyPr/>
                <a:lstStyle/>
                <a:p>
                  <a:pPr>
                    <a:defRPr b="0" i="0">
                      <a:solidFill>
                        <a:srgbClr val="2C333A"/>
                      </a:solidFill>
                      <a:latin typeface="Gotham Book" pitchFamily="2" charset="0"/>
                      <a:cs typeface="Gotham Book" pitchFamily="2" charset="0"/>
                    </a:defRPr>
                  </a:pPr>
                  <a:endParaRPr lang="en-US"/>
                </a:p>
              </c:tx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6D6F-0C41-9A0B-B42002017111}"/>
                </c:ext>
              </c:extLst>
            </c:dLbl>
            <c:dLbl>
              <c:idx val="7"/>
              <c:spPr/>
              <c:txPr>
                <a:bodyPr/>
                <a:lstStyle/>
                <a:p>
                  <a:pPr>
                    <a:defRPr b="0" i="0">
                      <a:solidFill>
                        <a:srgbClr val="2C333A"/>
                      </a:solidFill>
                      <a:latin typeface="Gotham Book" pitchFamily="2" charset="0"/>
                      <a:cs typeface="Gotham Book" pitchFamily="2" charset="0"/>
                    </a:defRPr>
                  </a:pPr>
                  <a:endParaRPr lang="en-US"/>
                </a:p>
              </c:tx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6D6F-0C41-9A0B-B42002017111}"/>
                </c:ext>
              </c:extLst>
            </c:dLbl>
            <c:dLbl>
              <c:idx val="8"/>
              <c:spPr/>
              <c:txPr>
                <a:bodyPr/>
                <a:lstStyle/>
                <a:p>
                  <a:pPr>
                    <a:defRPr b="0" i="0">
                      <a:solidFill>
                        <a:srgbClr val="2C333A"/>
                      </a:solidFill>
                      <a:latin typeface="Gotham Book" pitchFamily="2" charset="0"/>
                      <a:cs typeface="Gotham Book" pitchFamily="2" charset="0"/>
                    </a:defRPr>
                  </a:pPr>
                  <a:endParaRPr lang="en-US"/>
                </a:p>
              </c:tx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8-6D6F-0C41-9A0B-B42002017111}"/>
                </c:ext>
              </c:extLst>
            </c:dLbl>
            <c:dLbl>
              <c:idx val="9"/>
              <c:spPr/>
              <c:txPr>
                <a:bodyPr/>
                <a:lstStyle/>
                <a:p>
                  <a:pPr>
                    <a:defRPr b="0" i="0">
                      <a:solidFill>
                        <a:srgbClr val="2C333A"/>
                      </a:solidFill>
                      <a:latin typeface="Gotham Book" pitchFamily="2" charset="0"/>
                      <a:cs typeface="Gotham Book" pitchFamily="2" charset="0"/>
                    </a:defRPr>
                  </a:pPr>
                  <a:endParaRPr lang="en-US"/>
                </a:p>
              </c:tx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9-6D6F-0C41-9A0B-B42002017111}"/>
                </c:ext>
              </c:extLst>
            </c:dLbl>
            <c:dLbl>
              <c:idx val="10"/>
              <c:spPr/>
              <c:txPr>
                <a:bodyPr/>
                <a:lstStyle/>
                <a:p>
                  <a:pPr>
                    <a:defRPr b="0" i="0">
                      <a:solidFill>
                        <a:srgbClr val="2C333A"/>
                      </a:solidFill>
                      <a:latin typeface="Gotham Book" pitchFamily="2" charset="0"/>
                      <a:cs typeface="Gotham Book" pitchFamily="2" charset="0"/>
                    </a:defRPr>
                  </a:pPr>
                  <a:endParaRPr lang="en-US"/>
                </a:p>
              </c:tx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A-6D6F-0C41-9A0B-B42002017111}"/>
                </c:ext>
              </c:extLst>
            </c:dLbl>
            <c:dLbl>
              <c:idx val="11"/>
              <c:spPr/>
              <c:txPr>
                <a:bodyPr/>
                <a:lstStyle/>
                <a:p>
                  <a:pPr>
                    <a:defRPr b="0" i="0">
                      <a:solidFill>
                        <a:srgbClr val="2C333A"/>
                      </a:solidFill>
                      <a:latin typeface="Gotham Book" pitchFamily="2" charset="0"/>
                      <a:cs typeface="Gotham Book" pitchFamily="2" charset="0"/>
                    </a:defRPr>
                  </a:pPr>
                  <a:endParaRPr lang="en-US"/>
                </a:p>
              </c:tx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B-6D6F-0C41-9A0B-B42002017111}"/>
                </c:ext>
              </c:extLst>
            </c:dLbl>
            <c:dLbl>
              <c:idx val="12"/>
              <c:spPr/>
              <c:txPr>
                <a:bodyPr/>
                <a:lstStyle/>
                <a:p>
                  <a:pPr>
                    <a:defRPr b="0" i="0">
                      <a:solidFill>
                        <a:srgbClr val="2C333A"/>
                      </a:solidFill>
                      <a:latin typeface="Gotham Book" pitchFamily="2" charset="0"/>
                      <a:cs typeface="Gotham Book" pitchFamily="2" charset="0"/>
                    </a:defRPr>
                  </a:pPr>
                  <a:endParaRPr lang="en-US"/>
                </a:p>
              </c:tx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C-6D6F-0C41-9A0B-B42002017111}"/>
                </c:ext>
              </c:extLst>
            </c:dLbl>
            <c:dLbl>
              <c:idx val="13"/>
              <c:spPr/>
              <c:txPr>
                <a:bodyPr/>
                <a:lstStyle/>
                <a:p>
                  <a:pPr>
                    <a:defRPr b="0" i="0">
                      <a:solidFill>
                        <a:srgbClr val="2C333A"/>
                      </a:solidFill>
                      <a:latin typeface="Gotham Book" pitchFamily="2" charset="0"/>
                      <a:cs typeface="Gotham Book" pitchFamily="2" charset="0"/>
                    </a:defRPr>
                  </a:pPr>
                  <a:endParaRPr lang="en-US"/>
                </a:p>
              </c:tx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D-6D6F-0C41-9A0B-B42002017111}"/>
                </c:ext>
              </c:extLst>
            </c:dLbl>
            <c:dLbl>
              <c:idx val="14"/>
              <c:spPr/>
              <c:txPr>
                <a:bodyPr/>
                <a:lstStyle/>
                <a:p>
                  <a:pPr>
                    <a:defRPr b="0" i="0">
                      <a:solidFill>
                        <a:srgbClr val="2C333A"/>
                      </a:solidFill>
                      <a:latin typeface="Gotham Book" pitchFamily="2" charset="0"/>
                      <a:cs typeface="Gotham Book" pitchFamily="2" charset="0"/>
                    </a:defRPr>
                  </a:pPr>
                  <a:endParaRPr lang="en-US"/>
                </a:p>
              </c:tx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E-6D6F-0C41-9A0B-B42002017111}"/>
                </c:ext>
              </c:extLst>
            </c:dLbl>
            <c:dLbl>
              <c:idx val="15"/>
              <c:spPr/>
              <c:txPr>
                <a:bodyPr/>
                <a:lstStyle/>
                <a:p>
                  <a:pPr>
                    <a:defRPr b="0" i="0">
                      <a:solidFill>
                        <a:srgbClr val="2C333A"/>
                      </a:solidFill>
                      <a:latin typeface="Gotham Book" pitchFamily="2" charset="0"/>
                      <a:cs typeface="Gotham Book" pitchFamily="2" charset="0"/>
                    </a:defRPr>
                  </a:pPr>
                  <a:endParaRPr lang="en-US"/>
                </a:p>
              </c:tx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F-6D6F-0C41-9A0B-B42002017111}"/>
                </c:ext>
              </c:extLst>
            </c:dLbl>
            <c:spPr>
              <a:noFill/>
              <a:ln>
                <a:noFill/>
              </a:ln>
              <a:effectLst/>
            </c:spPr>
            <c:txPr>
              <a:bodyPr wrap="square" lIns="38100" tIns="19050" rIns="38100" bIns="19050" anchor="ctr">
                <a:spAutoFit/>
              </a:bodyPr>
              <a:lstStyle/>
              <a:p>
                <a:pPr>
                  <a:defRPr b="0" i="0">
                    <a:solidFill>
                      <a:srgbClr val="2C333A"/>
                    </a:solidFill>
                    <a:latin typeface="Gotham Book" pitchFamily="2" charset="0"/>
                    <a:cs typeface="Gotham Book" pitchFamily="2" charset="0"/>
                  </a:defRPr>
                </a:pPr>
                <a:endParaRPr lang="en-US"/>
              </a:p>
            </c:txPr>
            <c:showLegendKey val="0"/>
            <c:showVal val="0"/>
            <c:showCatName val="0"/>
            <c:showSerName val="0"/>
            <c:showPercent val="0"/>
            <c:showBubbleSize val="0"/>
            <c:extLst>
              <c:ext xmlns:c15="http://schemas.microsoft.com/office/drawing/2012/chart" uri="{CE6537A1-D6FC-4f65-9D91-7224C49458BB}">
                <c15:showLeaderLines val="0"/>
              </c:ext>
            </c:extLst>
          </c:dLbls>
          <c:cat>
            <c:strRef>
              <c:f>Sheet1!$B$2:$B$17</c:f>
              <c:strCache>
                <c:ptCount val="16"/>
                <c:pt idx="0">
                  <c:v>Business transformation</c:v>
                </c:pt>
                <c:pt idx="1">
                  <c:v>Digital and technology advisory</c:v>
                </c:pt>
                <c:pt idx="2">
                  <c:v>Programme and project management</c:v>
                </c:pt>
                <c:pt idx="3">
                  <c:v>Strategy advice</c:v>
                </c:pt>
                <c:pt idx="4">
                  <c:v>Financial advice</c:v>
                </c:pt>
                <c:pt idx="5">
                  <c:v>Change management</c:v>
                </c:pt>
                <c:pt idx="6">
                  <c:v>Quality management</c:v>
                </c:pt>
                <c:pt idx="7">
                  <c:v>Risk management</c:v>
                </c:pt>
                <c:pt idx="8">
                  <c:v>Economic and regulatory advice</c:v>
                </c:pt>
                <c:pt idx="9">
                  <c:v>Process improvement</c:v>
                </c:pt>
                <c:pt idx="10">
                  <c:v>Human resourcing advice</c:v>
                </c:pt>
                <c:pt idx="11">
                  <c:v>Delivery support</c:v>
                </c:pt>
                <c:pt idx="12">
                  <c:v>Sales, marketing and corporate comms</c:v>
                </c:pt>
                <c:pt idx="13">
                  <c:v>Disputes and investigations</c:v>
                </c:pt>
                <c:pt idx="14">
                  <c:v>Environmental advice</c:v>
                </c:pt>
                <c:pt idx="15">
                  <c:v>Other [please specify]:</c:v>
                </c:pt>
              </c:strCache>
            </c:strRef>
          </c:cat>
          <c:val>
            <c:numRef>
              <c:f>Sheet1!$C$2:$C$17</c:f>
              <c:numCache>
                <c:formatCode>0%</c:formatCode>
                <c:ptCount val="16"/>
                <c:pt idx="0">
                  <c:v>0.433862433862434</c:v>
                </c:pt>
                <c:pt idx="1">
                  <c:v>0.34920634920634902</c:v>
                </c:pt>
                <c:pt idx="2">
                  <c:v>0.34391534391534401</c:v>
                </c:pt>
                <c:pt idx="3">
                  <c:v>0.33333333333333298</c:v>
                </c:pt>
                <c:pt idx="4">
                  <c:v>0.32275132275132301</c:v>
                </c:pt>
                <c:pt idx="5">
                  <c:v>0.32275132275132301</c:v>
                </c:pt>
                <c:pt idx="6">
                  <c:v>0.30687830687830697</c:v>
                </c:pt>
                <c:pt idx="7">
                  <c:v>0.30687830687830697</c:v>
                </c:pt>
                <c:pt idx="8">
                  <c:v>0.28571428571428598</c:v>
                </c:pt>
                <c:pt idx="9">
                  <c:v>0.28042328042328002</c:v>
                </c:pt>
                <c:pt idx="10">
                  <c:v>0.23280423280423301</c:v>
                </c:pt>
                <c:pt idx="11">
                  <c:v>0.227513227513228</c:v>
                </c:pt>
                <c:pt idx="12">
                  <c:v>0.22222222222222199</c:v>
                </c:pt>
                <c:pt idx="13">
                  <c:v>0.169312169312169</c:v>
                </c:pt>
                <c:pt idx="14">
                  <c:v>0.169312169312169</c:v>
                </c:pt>
                <c:pt idx="15">
                  <c:v>5.2910052910052898E-3</c:v>
                </c:pt>
              </c:numCache>
            </c:numRef>
          </c:val>
          <c:extLst>
            <c:ext xmlns:c16="http://schemas.microsoft.com/office/drawing/2014/chart" uri="{C3380CC4-5D6E-409C-BE32-E72D297353CC}">
              <c16:uniqueId val="{00000010-6D6F-0C41-9A0B-B42002017111}"/>
            </c:ext>
          </c:extLst>
        </c:ser>
        <c:dLbls>
          <c:showLegendKey val="0"/>
          <c:showVal val="0"/>
          <c:showCatName val="0"/>
          <c:showSerName val="0"/>
          <c:showPercent val="0"/>
          <c:showBubbleSize val="0"/>
        </c:dLbls>
        <c:gapWidth val="20"/>
        <c:axId val="570643225"/>
        <c:axId val="337288548"/>
      </c:barChart>
      <c:catAx>
        <c:axId val="570643225"/>
        <c:scaling>
          <c:orientation val="minMax"/>
        </c:scaling>
        <c:delete val="0"/>
        <c:axPos val="b"/>
        <c:numFmt formatCode="General" sourceLinked="1"/>
        <c:majorTickMark val="out"/>
        <c:minorTickMark val="none"/>
        <c:tickLblPos val="nextTo"/>
        <c:spPr>
          <a:ln w="3175">
            <a:solidFill>
              <a:srgbClr val="DCDCDC"/>
            </a:solidFill>
          </a:ln>
        </c:spPr>
        <c:txPr>
          <a:bodyPr vert="vert270" wrap="none"/>
          <a:lstStyle/>
          <a:p>
            <a:pPr>
              <a:defRPr/>
            </a:pPr>
            <a:endParaRPr lang="en-US"/>
          </a:p>
        </c:txPr>
        <c:crossAx val="337288548"/>
        <c:crosses val="autoZero"/>
        <c:auto val="0"/>
        <c:lblAlgn val="ctr"/>
        <c:lblOffset val="100"/>
        <c:noMultiLvlLbl val="0"/>
      </c:catAx>
      <c:valAx>
        <c:axId val="337288548"/>
        <c:scaling>
          <c:orientation val="minMax"/>
          <c:max val="0.5"/>
          <c:min val="0"/>
        </c:scaling>
        <c:delete val="1"/>
        <c:axPos val="l"/>
        <c:numFmt formatCode="0%" sourceLinked="1"/>
        <c:majorTickMark val="out"/>
        <c:minorTickMark val="none"/>
        <c:tickLblPos val="nextTo"/>
        <c:crossAx val="570643225"/>
        <c:crosses val="autoZero"/>
        <c:crossBetween val="between"/>
        <c:majorUnit val="0.1"/>
        <c:minorUnit val="0"/>
      </c:valAx>
    </c:plotArea>
    <c:plotVisOnly val="1"/>
    <c:dispBlanksAs val="gap"/>
    <c:showDLblsOverMax val="1"/>
  </c:chart>
  <c:txPr>
    <a:bodyPr/>
    <a:lstStyle/>
    <a:p>
      <a:pPr>
        <a:defRPr sz="825" smtId="4294967295"/>
      </a:pPr>
      <a:endParaRPr lang="en-US"/>
    </a:p>
  </c:txPr>
  <c:externalData r:id="rId1">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tx>
            <c:strRef>
              <c:f>Sheet1!$C$1</c:f>
              <c:strCache>
                <c:ptCount val="1"/>
                <c:pt idx="0">
                  <c:v>All
</c:v>
                </c:pt>
              </c:strCache>
            </c:strRef>
          </c:tx>
          <c:spPr>
            <a:solidFill>
              <a:srgbClr val="00535E"/>
            </a:solidFill>
          </c:spPr>
          <c:invertIfNegative val="0"/>
          <c:dLbls>
            <c:dLbl>
              <c:idx val="1"/>
              <c:spPr/>
              <c:txPr>
                <a:bodyPr/>
                <a:lstStyle/>
                <a:p>
                  <a:pPr>
                    <a:defRPr b="0" i="0">
                      <a:solidFill>
                        <a:srgbClr val="2C333A"/>
                      </a:solidFill>
                      <a:latin typeface="Gotham Medium" pitchFamily="2" charset="0"/>
                      <a:cs typeface="Gotham Medium" pitchFamily="2" charset="0"/>
                    </a:defRPr>
                  </a:pPr>
                  <a:endParaRPr lang="en-US"/>
                </a:p>
              </c:tx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D852-8940-9094-C507F8E00912}"/>
                </c:ext>
              </c:extLst>
            </c:dLbl>
            <c:dLbl>
              <c:idx val="2"/>
              <c:spPr/>
              <c:txPr>
                <a:bodyPr/>
                <a:lstStyle/>
                <a:p>
                  <a:pPr>
                    <a:defRPr b="0" i="0">
                      <a:solidFill>
                        <a:srgbClr val="2C333A"/>
                      </a:solidFill>
                      <a:latin typeface="Gotham Medium" pitchFamily="2" charset="0"/>
                      <a:cs typeface="Gotham Medium" pitchFamily="2" charset="0"/>
                    </a:defRPr>
                  </a:pPr>
                  <a:endParaRPr lang="en-US"/>
                </a:p>
              </c:tx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D852-8940-9094-C507F8E00912}"/>
                </c:ext>
              </c:extLst>
            </c:dLbl>
            <c:dLbl>
              <c:idx val="3"/>
              <c:spPr/>
              <c:txPr>
                <a:bodyPr/>
                <a:lstStyle/>
                <a:p>
                  <a:pPr>
                    <a:defRPr b="0" i="0">
                      <a:solidFill>
                        <a:srgbClr val="2C333A"/>
                      </a:solidFill>
                      <a:latin typeface="Gotham Medium" pitchFamily="2" charset="0"/>
                      <a:cs typeface="Gotham Medium" pitchFamily="2" charset="0"/>
                    </a:defRPr>
                  </a:pPr>
                  <a:endParaRPr lang="en-US"/>
                </a:p>
              </c:tx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D852-8940-9094-C507F8E00912}"/>
                </c:ext>
              </c:extLst>
            </c:dLbl>
            <c:dLbl>
              <c:idx val="4"/>
              <c:spPr/>
              <c:txPr>
                <a:bodyPr/>
                <a:lstStyle/>
                <a:p>
                  <a:pPr>
                    <a:defRPr b="0" i="0">
                      <a:solidFill>
                        <a:srgbClr val="2C333A"/>
                      </a:solidFill>
                      <a:latin typeface="Gotham Medium" pitchFamily="2" charset="0"/>
                      <a:cs typeface="Gotham Medium" pitchFamily="2" charset="0"/>
                    </a:defRPr>
                  </a:pPr>
                  <a:endParaRPr lang="en-US"/>
                </a:p>
              </c:tx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D852-8940-9094-C507F8E00912}"/>
                </c:ext>
              </c:extLst>
            </c:dLbl>
            <c:dLbl>
              <c:idx val="5"/>
              <c:spPr/>
              <c:txPr>
                <a:bodyPr/>
                <a:lstStyle/>
                <a:p>
                  <a:pPr>
                    <a:defRPr b="0" i="0">
                      <a:solidFill>
                        <a:srgbClr val="2C333A"/>
                      </a:solidFill>
                      <a:latin typeface="Gotham Medium" pitchFamily="2" charset="0"/>
                      <a:cs typeface="Gotham Medium" pitchFamily="2" charset="0"/>
                    </a:defRPr>
                  </a:pPr>
                  <a:endParaRPr lang="en-US"/>
                </a:p>
              </c:tx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D852-8940-9094-C507F8E00912}"/>
                </c:ext>
              </c:extLst>
            </c:dLbl>
            <c:dLbl>
              <c:idx val="6"/>
              <c:spPr/>
              <c:txPr>
                <a:bodyPr/>
                <a:lstStyle/>
                <a:p>
                  <a:pPr>
                    <a:defRPr b="0" i="0">
                      <a:solidFill>
                        <a:srgbClr val="2C333A"/>
                      </a:solidFill>
                      <a:latin typeface="Gotham Medium" pitchFamily="2" charset="0"/>
                      <a:cs typeface="Gotham Medium" pitchFamily="2" charset="0"/>
                    </a:defRPr>
                  </a:pPr>
                  <a:endParaRPr lang="en-US"/>
                </a:p>
              </c:tx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D852-8940-9094-C507F8E00912}"/>
                </c:ext>
              </c:extLst>
            </c:dLbl>
            <c:dLbl>
              <c:idx val="7"/>
              <c:spPr/>
              <c:txPr>
                <a:bodyPr/>
                <a:lstStyle/>
                <a:p>
                  <a:pPr>
                    <a:defRPr b="0" i="0">
                      <a:solidFill>
                        <a:srgbClr val="2C333A"/>
                      </a:solidFill>
                      <a:latin typeface="Gotham Medium" pitchFamily="2" charset="0"/>
                      <a:cs typeface="Gotham Medium" pitchFamily="2" charset="0"/>
                    </a:defRPr>
                  </a:pPr>
                  <a:endParaRPr lang="en-US"/>
                </a:p>
              </c:tx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D852-8940-9094-C507F8E00912}"/>
                </c:ext>
              </c:extLst>
            </c:dLbl>
            <c:dLbl>
              <c:idx val="8"/>
              <c:spPr/>
              <c:txPr>
                <a:bodyPr/>
                <a:lstStyle/>
                <a:p>
                  <a:pPr>
                    <a:defRPr b="0" i="0">
                      <a:solidFill>
                        <a:srgbClr val="2C333A"/>
                      </a:solidFill>
                      <a:latin typeface="Gotham Medium" pitchFamily="2" charset="0"/>
                      <a:cs typeface="Gotham Medium" pitchFamily="2" charset="0"/>
                    </a:defRPr>
                  </a:pPr>
                  <a:endParaRPr lang="en-US"/>
                </a:p>
              </c:tx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D852-8940-9094-C507F8E00912}"/>
                </c:ext>
              </c:extLst>
            </c:dLbl>
            <c:dLbl>
              <c:idx val="9"/>
              <c:spPr/>
              <c:txPr>
                <a:bodyPr/>
                <a:lstStyle/>
                <a:p>
                  <a:pPr>
                    <a:defRPr b="0" i="0">
                      <a:solidFill>
                        <a:srgbClr val="2C333A"/>
                      </a:solidFill>
                      <a:latin typeface="Gotham Medium" pitchFamily="2" charset="0"/>
                      <a:cs typeface="Gotham Medium" pitchFamily="2" charset="0"/>
                    </a:defRPr>
                  </a:pPr>
                  <a:endParaRPr lang="en-US"/>
                </a:p>
              </c:tx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8-D852-8940-9094-C507F8E00912}"/>
                </c:ext>
              </c:extLst>
            </c:dLbl>
            <c:dLbl>
              <c:idx val="10"/>
              <c:spPr/>
              <c:txPr>
                <a:bodyPr/>
                <a:lstStyle/>
                <a:p>
                  <a:pPr>
                    <a:defRPr b="0" i="0">
                      <a:solidFill>
                        <a:srgbClr val="2C333A"/>
                      </a:solidFill>
                      <a:latin typeface="Gotham Medium" pitchFamily="2" charset="0"/>
                      <a:cs typeface="Gotham Medium" pitchFamily="2" charset="0"/>
                    </a:defRPr>
                  </a:pPr>
                  <a:endParaRPr lang="en-US"/>
                </a:p>
              </c:tx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9-D852-8940-9094-C507F8E00912}"/>
                </c:ext>
              </c:extLst>
            </c:dLbl>
            <c:dLbl>
              <c:idx val="11"/>
              <c:spPr/>
              <c:txPr>
                <a:bodyPr/>
                <a:lstStyle/>
                <a:p>
                  <a:pPr>
                    <a:defRPr b="0" i="0">
                      <a:solidFill>
                        <a:srgbClr val="2C333A"/>
                      </a:solidFill>
                      <a:latin typeface="Gotham Medium" pitchFamily="2" charset="0"/>
                      <a:cs typeface="Gotham Medium" pitchFamily="2" charset="0"/>
                    </a:defRPr>
                  </a:pPr>
                  <a:endParaRPr lang="en-US"/>
                </a:p>
              </c:tx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A-D852-8940-9094-C507F8E00912}"/>
                </c:ext>
              </c:extLst>
            </c:dLbl>
            <c:spPr>
              <a:noFill/>
              <a:ln>
                <a:noFill/>
              </a:ln>
              <a:effectLst/>
            </c:spPr>
            <c:txPr>
              <a:bodyPr wrap="square" lIns="38100" tIns="19050" rIns="38100" bIns="19050" anchor="ctr">
                <a:spAutoFit/>
              </a:bodyPr>
              <a:lstStyle/>
              <a:p>
                <a:pPr>
                  <a:defRPr b="0" i="0">
                    <a:solidFill>
                      <a:srgbClr val="2C333A"/>
                    </a:solidFill>
                    <a:latin typeface="Gotham Medium" pitchFamily="2" charset="0"/>
                    <a:cs typeface="Gotham Medium" pitchFamily="2" charset="0"/>
                  </a:defRPr>
                </a:pPr>
                <a:endParaRPr lang="en-US"/>
              </a:p>
            </c:txPr>
            <c:showLegendKey val="0"/>
            <c:showVal val="0"/>
            <c:showCatName val="0"/>
            <c:showSerName val="0"/>
            <c:showPercent val="0"/>
            <c:showBubbleSize val="0"/>
            <c:extLst>
              <c:ext xmlns:c15="http://schemas.microsoft.com/office/drawing/2012/chart" uri="{CE6537A1-D6FC-4f65-9D91-7224C49458BB}">
                <c15:showLeaderLines val="0"/>
              </c:ext>
            </c:extLst>
          </c:dLbls>
          <c:cat>
            <c:strRef>
              <c:f>Sheet1!$B$2:$B$13</c:f>
              <c:strCache>
                <c:ptCount val="12"/>
                <c:pt idx="0">
                  <c:v>Other [please specify]:</c:v>
                </c:pt>
                <c:pt idx="1">
                  <c:v>Validation of your assumptions</c:v>
                </c:pt>
                <c:pt idx="2">
                  <c:v>Value for money</c:v>
                </c:pt>
                <c:pt idx="3">
                  <c:v>Innovation</c:v>
                </c:pt>
                <c:pt idx="4">
                  <c:v>Delivery support</c:v>
                </c:pt>
                <c:pt idx="5">
                  <c:v>Contributions to core business goals, such as growth</c:v>
                </c:pt>
                <c:pt idx="6">
                  <c:v>Independent thinking</c:v>
                </c:pt>
                <c:pt idx="7">
                  <c:v>Support with digital challenges</c:v>
                </c:pt>
                <c:pt idx="8">
                  <c:v>Achievement of efficiency</c:v>
                </c:pt>
                <c:pt idx="9">
                  <c:v>Knowledge transfer</c:v>
                </c:pt>
                <c:pt idx="10">
                  <c:v>Achievement of project goals</c:v>
                </c:pt>
                <c:pt idx="11">
                  <c:v>Transformational outcomes</c:v>
                </c:pt>
              </c:strCache>
            </c:strRef>
          </c:cat>
          <c:val>
            <c:numRef>
              <c:f>Sheet1!$C$2:$C$13</c:f>
              <c:numCache>
                <c:formatCode>0%</c:formatCode>
                <c:ptCount val="12"/>
                <c:pt idx="0">
                  <c:v>0</c:v>
                </c:pt>
                <c:pt idx="1">
                  <c:v>0.21164021164021199</c:v>
                </c:pt>
                <c:pt idx="2">
                  <c:v>0.23280423280423301</c:v>
                </c:pt>
                <c:pt idx="3">
                  <c:v>0.238095238095238</c:v>
                </c:pt>
                <c:pt idx="4">
                  <c:v>0.25925925925925902</c:v>
                </c:pt>
                <c:pt idx="5">
                  <c:v>0.26455026455026498</c:v>
                </c:pt>
                <c:pt idx="6">
                  <c:v>0.296296296296296</c:v>
                </c:pt>
                <c:pt idx="7">
                  <c:v>0.296296296296296</c:v>
                </c:pt>
                <c:pt idx="8">
                  <c:v>0.30158730158730201</c:v>
                </c:pt>
                <c:pt idx="9">
                  <c:v>0.31216931216931199</c:v>
                </c:pt>
                <c:pt idx="10">
                  <c:v>0.32275132275132301</c:v>
                </c:pt>
                <c:pt idx="11">
                  <c:v>0.33862433862433899</c:v>
                </c:pt>
              </c:numCache>
            </c:numRef>
          </c:val>
          <c:extLst>
            <c:ext xmlns:c16="http://schemas.microsoft.com/office/drawing/2014/chart" uri="{C3380CC4-5D6E-409C-BE32-E72D297353CC}">
              <c16:uniqueId val="{0000000B-D852-8940-9094-C507F8E00912}"/>
            </c:ext>
          </c:extLst>
        </c:ser>
        <c:dLbls>
          <c:showLegendKey val="0"/>
          <c:showVal val="0"/>
          <c:showCatName val="0"/>
          <c:showSerName val="0"/>
          <c:showPercent val="0"/>
          <c:showBubbleSize val="0"/>
        </c:dLbls>
        <c:gapWidth val="20"/>
        <c:axId val="1811778154"/>
        <c:axId val="262579175"/>
      </c:barChart>
      <c:catAx>
        <c:axId val="1811778154"/>
        <c:scaling>
          <c:orientation val="minMax"/>
        </c:scaling>
        <c:delete val="0"/>
        <c:axPos val="l"/>
        <c:numFmt formatCode="General" sourceLinked="1"/>
        <c:majorTickMark val="out"/>
        <c:minorTickMark val="none"/>
        <c:tickLblPos val="nextTo"/>
        <c:spPr>
          <a:ln w="3175">
            <a:solidFill>
              <a:srgbClr val="DCDCDC"/>
            </a:solidFill>
          </a:ln>
        </c:spPr>
        <c:txPr>
          <a:bodyPr wrap="none"/>
          <a:lstStyle/>
          <a:p>
            <a:pPr>
              <a:defRPr b="0" i="0">
                <a:solidFill>
                  <a:srgbClr val="2C333A"/>
                </a:solidFill>
                <a:latin typeface="Gotham Book" pitchFamily="2" charset="0"/>
                <a:cs typeface="Gotham Book" pitchFamily="2" charset="0"/>
              </a:defRPr>
            </a:pPr>
            <a:endParaRPr lang="en-US"/>
          </a:p>
        </c:txPr>
        <c:crossAx val="262579175"/>
        <c:crosses val="autoZero"/>
        <c:auto val="0"/>
        <c:lblAlgn val="ctr"/>
        <c:lblOffset val="100"/>
        <c:noMultiLvlLbl val="0"/>
      </c:catAx>
      <c:valAx>
        <c:axId val="262579175"/>
        <c:scaling>
          <c:orientation val="minMax"/>
          <c:max val="0.35"/>
          <c:min val="0"/>
        </c:scaling>
        <c:delete val="1"/>
        <c:axPos val="b"/>
        <c:numFmt formatCode="0%" sourceLinked="1"/>
        <c:majorTickMark val="out"/>
        <c:minorTickMark val="none"/>
        <c:tickLblPos val="nextTo"/>
        <c:crossAx val="1811778154"/>
        <c:crosses val="autoZero"/>
        <c:crossBetween val="between"/>
        <c:majorUnit val="0.05"/>
        <c:minorUnit val="0"/>
      </c:valAx>
    </c:plotArea>
    <c:plotVisOnly val="1"/>
    <c:dispBlanksAs val="gap"/>
    <c:showDLblsOverMax val="1"/>
  </c:chart>
  <c:txPr>
    <a:bodyPr/>
    <a:lstStyle/>
    <a:p>
      <a:pPr>
        <a:defRPr sz="825" smtId="4294967295"/>
      </a:pPr>
      <a:endParaRPr lang="en-US"/>
    </a:p>
  </c:txPr>
  <c:externalData r:id="rId1">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tx>
            <c:strRef>
              <c:f>Sheet1!$C$1</c:f>
              <c:strCache>
                <c:ptCount val="1"/>
                <c:pt idx="0">
                  <c:v>All
</c:v>
                </c:pt>
              </c:strCache>
            </c:strRef>
          </c:tx>
          <c:spPr>
            <a:solidFill>
              <a:srgbClr val="00535E"/>
            </a:solidFill>
          </c:spPr>
          <c:invertIfNegative val="0"/>
          <c:dLbls>
            <c:dLbl>
              <c:idx val="1"/>
              <c:spPr/>
              <c:txPr>
                <a:bodyPr/>
                <a:lstStyle/>
                <a:p>
                  <a:pPr>
                    <a:defRPr b="0" i="0">
                      <a:solidFill>
                        <a:srgbClr val="2C333A"/>
                      </a:solidFill>
                      <a:latin typeface="Gotham Medium" pitchFamily="2" charset="0"/>
                      <a:cs typeface="Gotham Medium" pitchFamily="2" charset="0"/>
                    </a:defRPr>
                  </a:pPr>
                  <a:endParaRPr lang="en-US"/>
                </a:p>
              </c:tx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9015-EC40-9D05-AC9876AE8842}"/>
                </c:ext>
              </c:extLst>
            </c:dLbl>
            <c:dLbl>
              <c:idx val="2"/>
              <c:spPr/>
              <c:txPr>
                <a:bodyPr/>
                <a:lstStyle/>
                <a:p>
                  <a:pPr>
                    <a:defRPr b="0" i="0">
                      <a:solidFill>
                        <a:srgbClr val="2C333A"/>
                      </a:solidFill>
                      <a:latin typeface="Gotham Medium" pitchFamily="2" charset="0"/>
                      <a:cs typeface="Gotham Medium" pitchFamily="2" charset="0"/>
                    </a:defRPr>
                  </a:pPr>
                  <a:endParaRPr lang="en-US"/>
                </a:p>
              </c:tx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9015-EC40-9D05-AC9876AE8842}"/>
                </c:ext>
              </c:extLst>
            </c:dLbl>
            <c:dLbl>
              <c:idx val="3"/>
              <c:spPr/>
              <c:txPr>
                <a:bodyPr/>
                <a:lstStyle/>
                <a:p>
                  <a:pPr>
                    <a:defRPr b="0" i="0">
                      <a:solidFill>
                        <a:srgbClr val="2C333A"/>
                      </a:solidFill>
                      <a:latin typeface="Gotham Medium" pitchFamily="2" charset="0"/>
                      <a:cs typeface="Gotham Medium" pitchFamily="2" charset="0"/>
                    </a:defRPr>
                  </a:pPr>
                  <a:endParaRPr lang="en-US"/>
                </a:p>
              </c:tx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9015-EC40-9D05-AC9876AE8842}"/>
                </c:ext>
              </c:extLst>
            </c:dLbl>
            <c:dLbl>
              <c:idx val="4"/>
              <c:spPr/>
              <c:txPr>
                <a:bodyPr/>
                <a:lstStyle/>
                <a:p>
                  <a:pPr>
                    <a:defRPr b="0" i="0">
                      <a:solidFill>
                        <a:srgbClr val="2C333A"/>
                      </a:solidFill>
                      <a:latin typeface="Gotham Medium" pitchFamily="2" charset="0"/>
                      <a:cs typeface="Gotham Medium" pitchFamily="2" charset="0"/>
                    </a:defRPr>
                  </a:pPr>
                  <a:endParaRPr lang="en-US"/>
                </a:p>
              </c:tx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9015-EC40-9D05-AC9876AE8842}"/>
                </c:ext>
              </c:extLst>
            </c:dLbl>
            <c:dLbl>
              <c:idx val="5"/>
              <c:spPr/>
              <c:txPr>
                <a:bodyPr/>
                <a:lstStyle/>
                <a:p>
                  <a:pPr>
                    <a:defRPr b="0" i="0">
                      <a:solidFill>
                        <a:srgbClr val="2C333A"/>
                      </a:solidFill>
                      <a:latin typeface="Gotham Medium" pitchFamily="2" charset="0"/>
                      <a:cs typeface="Gotham Medium" pitchFamily="2" charset="0"/>
                    </a:defRPr>
                  </a:pPr>
                  <a:endParaRPr lang="en-US"/>
                </a:p>
              </c:tx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9015-EC40-9D05-AC9876AE8842}"/>
                </c:ext>
              </c:extLst>
            </c:dLbl>
            <c:dLbl>
              <c:idx val="6"/>
              <c:spPr/>
              <c:txPr>
                <a:bodyPr/>
                <a:lstStyle/>
                <a:p>
                  <a:pPr>
                    <a:defRPr b="0" i="0">
                      <a:solidFill>
                        <a:srgbClr val="2C333A"/>
                      </a:solidFill>
                      <a:latin typeface="Gotham Medium" pitchFamily="2" charset="0"/>
                      <a:cs typeface="Gotham Medium" pitchFamily="2" charset="0"/>
                    </a:defRPr>
                  </a:pPr>
                  <a:endParaRPr lang="en-US"/>
                </a:p>
              </c:tx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9015-EC40-9D05-AC9876AE8842}"/>
                </c:ext>
              </c:extLst>
            </c:dLbl>
            <c:dLbl>
              <c:idx val="7"/>
              <c:spPr/>
              <c:txPr>
                <a:bodyPr/>
                <a:lstStyle/>
                <a:p>
                  <a:pPr>
                    <a:defRPr b="0" i="0">
                      <a:solidFill>
                        <a:srgbClr val="2C333A"/>
                      </a:solidFill>
                      <a:latin typeface="Gotham Medium" pitchFamily="2" charset="0"/>
                      <a:cs typeface="Gotham Medium" pitchFamily="2" charset="0"/>
                    </a:defRPr>
                  </a:pPr>
                  <a:endParaRPr lang="en-US"/>
                </a:p>
              </c:tx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9015-EC40-9D05-AC9876AE8842}"/>
                </c:ext>
              </c:extLst>
            </c:dLbl>
            <c:dLbl>
              <c:idx val="8"/>
              <c:spPr/>
              <c:txPr>
                <a:bodyPr/>
                <a:lstStyle/>
                <a:p>
                  <a:pPr>
                    <a:defRPr b="0" i="0">
                      <a:solidFill>
                        <a:srgbClr val="2C333A"/>
                      </a:solidFill>
                      <a:latin typeface="Gotham Medium" pitchFamily="2" charset="0"/>
                      <a:cs typeface="Gotham Medium" pitchFamily="2" charset="0"/>
                    </a:defRPr>
                  </a:pPr>
                  <a:endParaRPr lang="en-US"/>
                </a:p>
              </c:tx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9015-EC40-9D05-AC9876AE8842}"/>
                </c:ext>
              </c:extLst>
            </c:dLbl>
            <c:dLbl>
              <c:idx val="9"/>
              <c:spPr/>
              <c:txPr>
                <a:bodyPr/>
                <a:lstStyle/>
                <a:p>
                  <a:pPr>
                    <a:defRPr b="0" i="0">
                      <a:solidFill>
                        <a:srgbClr val="2C333A"/>
                      </a:solidFill>
                      <a:latin typeface="Gotham Medium" pitchFamily="2" charset="0"/>
                      <a:cs typeface="Gotham Medium" pitchFamily="2" charset="0"/>
                    </a:defRPr>
                  </a:pPr>
                  <a:endParaRPr lang="en-US"/>
                </a:p>
              </c:tx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8-9015-EC40-9D05-AC9876AE8842}"/>
                </c:ext>
              </c:extLst>
            </c:dLbl>
            <c:dLbl>
              <c:idx val="10"/>
              <c:spPr/>
              <c:txPr>
                <a:bodyPr/>
                <a:lstStyle/>
                <a:p>
                  <a:pPr>
                    <a:defRPr b="0" i="0">
                      <a:solidFill>
                        <a:srgbClr val="2C333A"/>
                      </a:solidFill>
                      <a:latin typeface="Gotham Medium" pitchFamily="2" charset="0"/>
                      <a:cs typeface="Gotham Medium" pitchFamily="2" charset="0"/>
                    </a:defRPr>
                  </a:pPr>
                  <a:endParaRPr lang="en-US"/>
                </a:p>
              </c:tx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9-9015-EC40-9D05-AC9876AE8842}"/>
                </c:ext>
              </c:extLst>
            </c:dLbl>
            <c:dLbl>
              <c:idx val="11"/>
              <c:spPr/>
              <c:txPr>
                <a:bodyPr/>
                <a:lstStyle/>
                <a:p>
                  <a:pPr>
                    <a:defRPr b="0" i="0">
                      <a:solidFill>
                        <a:srgbClr val="2C333A"/>
                      </a:solidFill>
                      <a:latin typeface="Gotham Medium" pitchFamily="2" charset="0"/>
                      <a:cs typeface="Gotham Medium" pitchFamily="2" charset="0"/>
                    </a:defRPr>
                  </a:pPr>
                  <a:endParaRPr lang="en-US"/>
                </a:p>
              </c:tx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A-9015-EC40-9D05-AC9876AE8842}"/>
                </c:ext>
              </c:extLst>
            </c:dLbl>
            <c:spPr>
              <a:noFill/>
              <a:ln>
                <a:noFill/>
              </a:ln>
              <a:effectLst/>
            </c:spPr>
            <c:txPr>
              <a:bodyPr wrap="square" lIns="38100" tIns="19050" rIns="38100" bIns="19050" anchor="ctr">
                <a:spAutoFit/>
              </a:bodyPr>
              <a:lstStyle/>
              <a:p>
                <a:pPr>
                  <a:defRPr b="0" i="0">
                    <a:solidFill>
                      <a:srgbClr val="2C333A"/>
                    </a:solidFill>
                    <a:latin typeface="Gotham Medium" pitchFamily="2" charset="0"/>
                    <a:cs typeface="Gotham Medium" pitchFamily="2" charset="0"/>
                  </a:defRPr>
                </a:pPr>
                <a:endParaRPr lang="en-US"/>
              </a:p>
            </c:txPr>
            <c:showLegendKey val="0"/>
            <c:showVal val="0"/>
            <c:showCatName val="0"/>
            <c:showSerName val="0"/>
            <c:showPercent val="0"/>
            <c:showBubbleSize val="0"/>
            <c:extLst>
              <c:ext xmlns:c15="http://schemas.microsoft.com/office/drawing/2012/chart" uri="{CE6537A1-D6FC-4f65-9D91-7224C49458BB}">
                <c15:showLeaderLines val="0"/>
              </c:ext>
            </c:extLst>
          </c:dLbls>
          <c:cat>
            <c:strRef>
              <c:f>Sheet1!$B$2:$B$13</c:f>
              <c:strCache>
                <c:ptCount val="12"/>
                <c:pt idx="0">
                  <c:v>Other [please specify]:</c:v>
                </c:pt>
                <c:pt idx="1">
                  <c:v>Value for money</c:v>
                </c:pt>
                <c:pt idx="2">
                  <c:v>Support with digital challenges</c:v>
                </c:pt>
                <c:pt idx="3">
                  <c:v>Innovation</c:v>
                </c:pt>
                <c:pt idx="4">
                  <c:v>Validation of your assumptions</c:v>
                </c:pt>
                <c:pt idx="5">
                  <c:v>Delivery support</c:v>
                </c:pt>
                <c:pt idx="6">
                  <c:v>Contributions to core business goals, such as growth</c:v>
                </c:pt>
                <c:pt idx="7">
                  <c:v>Achievement of efficiency</c:v>
                </c:pt>
                <c:pt idx="8">
                  <c:v>Achievement of project goals</c:v>
                </c:pt>
                <c:pt idx="9">
                  <c:v>Knowledge transfer</c:v>
                </c:pt>
                <c:pt idx="10">
                  <c:v>Transformational outcomes</c:v>
                </c:pt>
                <c:pt idx="11">
                  <c:v>Independent thinking</c:v>
                </c:pt>
              </c:strCache>
            </c:strRef>
          </c:cat>
          <c:val>
            <c:numRef>
              <c:f>Sheet1!$C$2:$C$13</c:f>
              <c:numCache>
                <c:formatCode>0%</c:formatCode>
                <c:ptCount val="12"/>
                <c:pt idx="0">
                  <c:v>0</c:v>
                </c:pt>
                <c:pt idx="1">
                  <c:v>0.162162162162162</c:v>
                </c:pt>
                <c:pt idx="2">
                  <c:v>0.162162162162162</c:v>
                </c:pt>
                <c:pt idx="3">
                  <c:v>0.18918918918918901</c:v>
                </c:pt>
                <c:pt idx="4">
                  <c:v>0.24324324324324301</c:v>
                </c:pt>
                <c:pt idx="5">
                  <c:v>0.27027027027027001</c:v>
                </c:pt>
                <c:pt idx="6">
                  <c:v>0.27027027027027001</c:v>
                </c:pt>
                <c:pt idx="7">
                  <c:v>0.32432432432432401</c:v>
                </c:pt>
                <c:pt idx="8">
                  <c:v>0.35135135135135098</c:v>
                </c:pt>
                <c:pt idx="9">
                  <c:v>0.35135135135135098</c:v>
                </c:pt>
                <c:pt idx="10">
                  <c:v>0.48648648648648701</c:v>
                </c:pt>
                <c:pt idx="11">
                  <c:v>0.48648648648648701</c:v>
                </c:pt>
              </c:numCache>
            </c:numRef>
          </c:val>
          <c:extLst>
            <c:ext xmlns:c16="http://schemas.microsoft.com/office/drawing/2014/chart" uri="{C3380CC4-5D6E-409C-BE32-E72D297353CC}">
              <c16:uniqueId val="{0000000B-9015-EC40-9D05-AC9876AE8842}"/>
            </c:ext>
          </c:extLst>
        </c:ser>
        <c:dLbls>
          <c:showLegendKey val="0"/>
          <c:showVal val="0"/>
          <c:showCatName val="0"/>
          <c:showSerName val="0"/>
          <c:showPercent val="0"/>
          <c:showBubbleSize val="0"/>
        </c:dLbls>
        <c:gapWidth val="20"/>
        <c:axId val="831259718"/>
        <c:axId val="1736360015"/>
      </c:barChart>
      <c:catAx>
        <c:axId val="831259718"/>
        <c:scaling>
          <c:orientation val="minMax"/>
        </c:scaling>
        <c:delete val="0"/>
        <c:axPos val="l"/>
        <c:numFmt formatCode="General" sourceLinked="1"/>
        <c:majorTickMark val="out"/>
        <c:minorTickMark val="none"/>
        <c:tickLblPos val="nextTo"/>
        <c:spPr>
          <a:ln w="3175">
            <a:solidFill>
              <a:srgbClr val="DCDCDC"/>
            </a:solidFill>
          </a:ln>
        </c:spPr>
        <c:txPr>
          <a:bodyPr wrap="none"/>
          <a:lstStyle/>
          <a:p>
            <a:pPr>
              <a:defRPr b="0" i="0">
                <a:solidFill>
                  <a:srgbClr val="2C333A"/>
                </a:solidFill>
                <a:latin typeface="Gotham Book" pitchFamily="2" charset="0"/>
                <a:cs typeface="Gotham Book" pitchFamily="2" charset="0"/>
              </a:defRPr>
            </a:pPr>
            <a:endParaRPr lang="en-US"/>
          </a:p>
        </c:txPr>
        <c:crossAx val="1736360015"/>
        <c:crosses val="autoZero"/>
        <c:auto val="0"/>
        <c:lblAlgn val="ctr"/>
        <c:lblOffset val="100"/>
        <c:noMultiLvlLbl val="0"/>
      </c:catAx>
      <c:valAx>
        <c:axId val="1736360015"/>
        <c:scaling>
          <c:orientation val="minMax"/>
          <c:max val="0.5"/>
          <c:min val="0"/>
        </c:scaling>
        <c:delete val="1"/>
        <c:axPos val="b"/>
        <c:numFmt formatCode="0%" sourceLinked="1"/>
        <c:majorTickMark val="out"/>
        <c:minorTickMark val="none"/>
        <c:tickLblPos val="nextTo"/>
        <c:crossAx val="831259718"/>
        <c:crosses val="autoZero"/>
        <c:crossBetween val="between"/>
        <c:majorUnit val="0.1"/>
        <c:minorUnit val="0"/>
      </c:valAx>
    </c:plotArea>
    <c:plotVisOnly val="1"/>
    <c:dispBlanksAs val="gap"/>
    <c:showDLblsOverMax val="1"/>
  </c:chart>
  <c:txPr>
    <a:bodyPr/>
    <a:lstStyle/>
    <a:p>
      <a:pPr>
        <a:defRPr sz="825" smtId="4294967295"/>
      </a:pPr>
      <a:endParaRPr lang="en-US"/>
    </a:p>
  </c:txPr>
  <c:externalData r:id="rId1">
    <c:autoUpdate val="0"/>
  </c:externalData>
</c:chartSpace>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423765007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14277859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49694777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2_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4194119025"/>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theme" Target="../theme/theme1.xml"/><Relationship Id="rId1" Type="http://schemas.openxmlformats.org/officeDocument/2006/relationships/slideLayout" Target="../slideLayouts/slideLayout1.xml"/><Relationship Id="rId4" Type="http://schemas.openxmlformats.org/officeDocument/2006/relationships/image" Target="../media/image2.emf"/></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4.xml"/><Relationship Id="rId2" Type="http://schemas.openxmlformats.org/officeDocument/2006/relationships/slideLayout" Target="../slideLayouts/slideLayout3.xml"/><Relationship Id="rId1" Type="http://schemas.openxmlformats.org/officeDocument/2006/relationships/slideLayout" Target="../slideLayouts/slideLayout2.xml"/><Relationship Id="rId6" Type="http://schemas.openxmlformats.org/officeDocument/2006/relationships/image" Target="../media/image2.emf"/><Relationship Id="rId5" Type="http://schemas.openxmlformats.org/officeDocument/2006/relationships/image" Target="../media/image1.emf"/><Relationship Id="rId4"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91B1D9A3-37EC-DB45-B36B-E36984CDE11D}"/>
              </a:ext>
            </a:extLst>
          </p:cNvPr>
          <p:cNvSpPr/>
          <p:nvPr userDrawn="1"/>
        </p:nvSpPr>
        <p:spPr>
          <a:xfrm>
            <a:off x="0" y="0"/>
            <a:ext cx="12192000" cy="6858000"/>
          </a:xfrm>
          <a:prstGeom prst="rect">
            <a:avLst/>
          </a:prstGeom>
          <a:solidFill>
            <a:srgbClr val="0E1C2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4000" baseline="0" dirty="0">
              <a:solidFill>
                <a:schemeClr val="bg1"/>
              </a:solidFill>
              <a:latin typeface="Gotham Light" pitchFamily="2" charset="0"/>
              <a:ea typeface="Goudy Old Style" charset="0"/>
              <a:cs typeface="Goudy Old Style" charset="0"/>
            </a:endParaRPr>
          </a:p>
        </p:txBody>
      </p:sp>
      <p:pic>
        <p:nvPicPr>
          <p:cNvPr id="9" name="Picture 8">
            <a:extLst>
              <a:ext uri="{FF2B5EF4-FFF2-40B4-BE49-F238E27FC236}">
                <a16:creationId xmlns:a16="http://schemas.microsoft.com/office/drawing/2014/main" id="{BDDE4405-3C0F-1042-A3DA-43AC16B51E39}"/>
              </a:ext>
            </a:extLst>
          </p:cNvPr>
          <p:cNvPicPr>
            <a:picLocks noChangeAspect="1"/>
          </p:cNvPicPr>
          <p:nvPr userDrawn="1"/>
        </p:nvPicPr>
        <p:blipFill>
          <a:blip r:embed="rId3"/>
          <a:stretch>
            <a:fillRect/>
          </a:stretch>
        </p:blipFill>
        <p:spPr>
          <a:xfrm>
            <a:off x="10161477" y="367777"/>
            <a:ext cx="1701889" cy="972508"/>
          </a:xfrm>
          <a:prstGeom prst="rect">
            <a:avLst/>
          </a:prstGeom>
        </p:spPr>
      </p:pic>
      <p:pic>
        <p:nvPicPr>
          <p:cNvPr id="10" name="Picture 9">
            <a:extLst>
              <a:ext uri="{FF2B5EF4-FFF2-40B4-BE49-F238E27FC236}">
                <a16:creationId xmlns:a16="http://schemas.microsoft.com/office/drawing/2014/main" id="{90A2DC8B-9515-484F-A39B-8F21F930211F}"/>
              </a:ext>
            </a:extLst>
          </p:cNvPr>
          <p:cNvPicPr>
            <a:picLocks noChangeAspect="1"/>
          </p:cNvPicPr>
          <p:nvPr userDrawn="1"/>
        </p:nvPicPr>
        <p:blipFill>
          <a:blip r:embed="rId4"/>
          <a:stretch>
            <a:fillRect/>
          </a:stretch>
        </p:blipFill>
        <p:spPr>
          <a:xfrm>
            <a:off x="10045004" y="5752230"/>
            <a:ext cx="1752600" cy="1168400"/>
          </a:xfrm>
          <a:prstGeom prst="rect">
            <a:avLst/>
          </a:prstGeom>
        </p:spPr>
      </p:pic>
      <p:cxnSp>
        <p:nvCxnSpPr>
          <p:cNvPr id="12" name="Straight Connector 11">
            <a:extLst>
              <a:ext uri="{FF2B5EF4-FFF2-40B4-BE49-F238E27FC236}">
                <a16:creationId xmlns:a16="http://schemas.microsoft.com/office/drawing/2014/main" id="{A61AE504-AE5D-C84C-9302-1E0CD5484565}"/>
              </a:ext>
            </a:extLst>
          </p:cNvPr>
          <p:cNvCxnSpPr>
            <a:cxnSpLocks/>
          </p:cNvCxnSpPr>
          <p:nvPr userDrawn="1"/>
        </p:nvCxnSpPr>
        <p:spPr>
          <a:xfrm flipH="1">
            <a:off x="0" y="5924811"/>
            <a:ext cx="10659649"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624E6E34-DB93-4040-8932-D3A85AD49AFB}"/>
              </a:ext>
            </a:extLst>
          </p:cNvPr>
          <p:cNvCxnSpPr>
            <a:cxnSpLocks/>
          </p:cNvCxnSpPr>
          <p:nvPr userDrawn="1"/>
        </p:nvCxnSpPr>
        <p:spPr>
          <a:xfrm flipH="1">
            <a:off x="11012421" y="5924811"/>
            <a:ext cx="1175403"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16" name="TextBox 15">
            <a:extLst>
              <a:ext uri="{FF2B5EF4-FFF2-40B4-BE49-F238E27FC236}">
                <a16:creationId xmlns:a16="http://schemas.microsoft.com/office/drawing/2014/main" id="{B62DA672-998B-EE45-BA04-5432B6C86D82}"/>
              </a:ext>
            </a:extLst>
          </p:cNvPr>
          <p:cNvSpPr txBox="1"/>
          <p:nvPr userDrawn="1"/>
        </p:nvSpPr>
        <p:spPr>
          <a:xfrm>
            <a:off x="394396" y="6022074"/>
            <a:ext cx="4108537" cy="27699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baseline="0" dirty="0">
                <a:solidFill>
                  <a:schemeClr val="bg1"/>
                </a:solidFill>
                <a:latin typeface="Gotham Light" pitchFamily="2" charset="0"/>
                <a:ea typeface="Goudy Old Style" charset="0"/>
                <a:cs typeface="Goudy Old Style" charset="0"/>
              </a:rPr>
              <a:t>Independent research by Viga</a:t>
            </a:r>
            <a:endParaRPr lang="en-US" sz="1200" baseline="0" dirty="0">
              <a:solidFill>
                <a:schemeClr val="bg1"/>
              </a:solidFill>
              <a:latin typeface="Gotham Light" pitchFamily="2" charset="0"/>
              <a:ea typeface="Goudy Old Style" charset="0"/>
              <a:cs typeface="Goudy Old Style" charset="0"/>
            </a:endParaRPr>
          </a:p>
        </p:txBody>
      </p:sp>
    </p:spTree>
    <p:extLst>
      <p:ext uri="{BB962C8B-B14F-4D97-AF65-F5344CB8AC3E}">
        <p14:creationId xmlns:p14="http://schemas.microsoft.com/office/powerpoint/2010/main" val="2959493134"/>
      </p:ext>
    </p:extLst>
  </p:cSld>
  <p:clrMap bg1="lt1" tx1="dk1" bg2="lt2" tx2="dk2" accent1="accent1" accent2="accent2" accent3="accent3" accent4="accent4" accent5="accent5" accent6="accent6" hlink="hlink" folHlink="folHlink"/>
  <p:sldLayoutIdLst>
    <p:sldLayoutId id="2147483649"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905997A6-CAD0-5140-9825-040E0E544550}"/>
              </a:ext>
            </a:extLst>
          </p:cNvPr>
          <p:cNvSpPr/>
          <p:nvPr userDrawn="1"/>
        </p:nvSpPr>
        <p:spPr>
          <a:xfrm>
            <a:off x="0" y="6139296"/>
            <a:ext cx="12192000" cy="718704"/>
          </a:xfrm>
          <a:prstGeom prst="rect">
            <a:avLst/>
          </a:prstGeom>
          <a:solidFill>
            <a:srgbClr val="0E1C2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4000" baseline="0" dirty="0">
              <a:solidFill>
                <a:schemeClr val="bg1"/>
              </a:solidFill>
              <a:latin typeface="Gotham Light" pitchFamily="2" charset="0"/>
              <a:ea typeface="Goudy Old Style" charset="0"/>
              <a:cs typeface="Goudy Old Style" charset="0"/>
            </a:endParaRPr>
          </a:p>
        </p:txBody>
      </p:sp>
      <p:sp>
        <p:nvSpPr>
          <p:cNvPr id="7" name="Rectangle 6">
            <a:extLst>
              <a:ext uri="{FF2B5EF4-FFF2-40B4-BE49-F238E27FC236}">
                <a16:creationId xmlns:a16="http://schemas.microsoft.com/office/drawing/2014/main" id="{34FC6DFD-62E0-EA4C-B9C5-0F0374782357}"/>
              </a:ext>
            </a:extLst>
          </p:cNvPr>
          <p:cNvSpPr/>
          <p:nvPr userDrawn="1"/>
        </p:nvSpPr>
        <p:spPr>
          <a:xfrm>
            <a:off x="0" y="0"/>
            <a:ext cx="12192000" cy="972508"/>
          </a:xfrm>
          <a:prstGeom prst="rect">
            <a:avLst/>
          </a:prstGeom>
          <a:solidFill>
            <a:srgbClr val="0E1C2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4000" baseline="0" dirty="0">
              <a:solidFill>
                <a:schemeClr val="bg1"/>
              </a:solidFill>
              <a:latin typeface="Gotham Light" pitchFamily="2" charset="0"/>
              <a:ea typeface="Goudy Old Style" charset="0"/>
              <a:cs typeface="Goudy Old Style" charset="0"/>
            </a:endParaRPr>
          </a:p>
        </p:txBody>
      </p:sp>
      <p:pic>
        <p:nvPicPr>
          <p:cNvPr id="8" name="Picture 7">
            <a:extLst>
              <a:ext uri="{FF2B5EF4-FFF2-40B4-BE49-F238E27FC236}">
                <a16:creationId xmlns:a16="http://schemas.microsoft.com/office/drawing/2014/main" id="{A3D47EF6-A05F-2040-AF62-9A4F6955B1C9}"/>
              </a:ext>
            </a:extLst>
          </p:cNvPr>
          <p:cNvPicPr>
            <a:picLocks noChangeAspect="1"/>
          </p:cNvPicPr>
          <p:nvPr userDrawn="1"/>
        </p:nvPicPr>
        <p:blipFill>
          <a:blip r:embed="rId5"/>
          <a:stretch>
            <a:fillRect/>
          </a:stretch>
        </p:blipFill>
        <p:spPr>
          <a:xfrm>
            <a:off x="10903907" y="178123"/>
            <a:ext cx="1078456" cy="616261"/>
          </a:xfrm>
          <a:prstGeom prst="rect">
            <a:avLst/>
          </a:prstGeom>
        </p:spPr>
      </p:pic>
      <p:pic>
        <p:nvPicPr>
          <p:cNvPr id="9" name="Picture 8">
            <a:extLst>
              <a:ext uri="{FF2B5EF4-FFF2-40B4-BE49-F238E27FC236}">
                <a16:creationId xmlns:a16="http://schemas.microsoft.com/office/drawing/2014/main" id="{A7B86B7C-B4C2-CF46-86C1-40EE8786839A}"/>
              </a:ext>
            </a:extLst>
          </p:cNvPr>
          <p:cNvPicPr>
            <a:picLocks noChangeAspect="1"/>
          </p:cNvPicPr>
          <p:nvPr userDrawn="1"/>
        </p:nvPicPr>
        <p:blipFill>
          <a:blip r:embed="rId6"/>
          <a:stretch>
            <a:fillRect/>
          </a:stretch>
        </p:blipFill>
        <p:spPr>
          <a:xfrm>
            <a:off x="10783515" y="6139296"/>
            <a:ext cx="1198848" cy="799232"/>
          </a:xfrm>
          <a:prstGeom prst="rect">
            <a:avLst/>
          </a:prstGeom>
        </p:spPr>
      </p:pic>
    </p:spTree>
    <p:extLst>
      <p:ext uri="{BB962C8B-B14F-4D97-AF65-F5344CB8AC3E}">
        <p14:creationId xmlns:p14="http://schemas.microsoft.com/office/powerpoint/2010/main" val="3413623932"/>
      </p:ext>
    </p:extLst>
  </p:cSld>
  <p:clrMap bg1="lt1" tx1="dk1" bg2="lt2" tx2="dk2" accent1="accent1" accent2="accent2" accent3="accent3" accent4="accent4" accent5="accent5" accent6="accent6" hlink="hlink" folHlink="folHlink"/>
  <p:sldLayoutIdLst>
    <p:sldLayoutId id="2147483651" r:id="rId1"/>
    <p:sldLayoutId id="2147483652" r:id="rId2"/>
    <p:sldLayoutId id="2147483653" r:id="rId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chart" Target="../charts/chart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chart" Target="../charts/chart11.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chart" Target="../charts/chart12.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chart" Target="../charts/chart13.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chart" Target="../charts/chart15.xml"/><Relationship Id="rId2" Type="http://schemas.openxmlformats.org/officeDocument/2006/relationships/chart" Target="../charts/chart14.xml"/><Relationship Id="rId1" Type="http://schemas.openxmlformats.org/officeDocument/2006/relationships/slideLayout" Target="../slideLayouts/slideLayout3.xml"/><Relationship Id="rId4" Type="http://schemas.openxmlformats.org/officeDocument/2006/relationships/image" Target="../media/image5.png"/></Relationships>
</file>

<file path=ppt/slides/_rels/slide15.xml.rels><?xml version="1.0" encoding="UTF-8" standalone="yes"?>
<Relationships xmlns="http://schemas.openxmlformats.org/package/2006/relationships"><Relationship Id="rId2" Type="http://schemas.openxmlformats.org/officeDocument/2006/relationships/hyperlink" Target="mailto:steven.scott@VIGA.com" TargetMode="Externa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chart" Target="../charts/chart1.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chart" Target="../charts/chart4.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chart" Target="../charts/chart5.xml"/><Relationship Id="rId1" Type="http://schemas.openxmlformats.org/officeDocument/2006/relationships/slideLayout" Target="../slideLayouts/slideLayout3.xml"/><Relationship Id="rId4" Type="http://schemas.openxmlformats.org/officeDocument/2006/relationships/image" Target="../media/image4.png"/></Relationships>
</file>

<file path=ppt/slides/_rels/slide7.xml.rels><?xml version="1.0" encoding="UTF-8" standalone="yes"?>
<Relationships xmlns="http://schemas.openxmlformats.org/package/2006/relationships"><Relationship Id="rId3" Type="http://schemas.openxmlformats.org/officeDocument/2006/relationships/chart" Target="../charts/chart7.xml"/><Relationship Id="rId2" Type="http://schemas.openxmlformats.org/officeDocument/2006/relationships/chart" Target="../charts/chart6.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chart" Target="../charts/chart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chart" Target="../charts/chart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B4D75242-5A4A-5141-BA9C-DCBC4B92DF55}"/>
              </a:ext>
            </a:extLst>
          </p:cNvPr>
          <p:cNvSpPr/>
          <p:nvPr/>
        </p:nvSpPr>
        <p:spPr>
          <a:xfrm>
            <a:off x="2944872" y="2437945"/>
            <a:ext cx="6096000" cy="1569660"/>
          </a:xfrm>
          <a:prstGeom prst="rect">
            <a:avLst/>
          </a:prstGeom>
        </p:spPr>
        <p:txBody>
          <a:bodyPr>
            <a:spAutoFit/>
          </a:bodyPr>
          <a:lstStyle/>
          <a:p>
            <a:pPr algn="ctr"/>
            <a:r>
              <a:rPr lang="en-GB" sz="3200" cap="all" dirty="0">
                <a:solidFill>
                  <a:schemeClr val="bg1"/>
                </a:solidFill>
                <a:latin typeface="Gotham Light" pitchFamily="2" charset="0"/>
                <a:ea typeface="Goudy Old Style" charset="0"/>
                <a:cs typeface="Goudy Old Style" charset="0"/>
              </a:rPr>
              <a:t>C</a:t>
            </a:r>
            <a:r>
              <a:rPr lang="en-US" sz="3200" cap="all" dirty="0">
                <a:solidFill>
                  <a:schemeClr val="bg1"/>
                </a:solidFill>
                <a:latin typeface="Gotham Light" pitchFamily="2" charset="0"/>
                <a:ea typeface="Goudy Old Style" charset="0"/>
                <a:cs typeface="Goudy Old Style" charset="0"/>
              </a:rPr>
              <a:t>lient Perceptions </a:t>
            </a:r>
            <a:br>
              <a:rPr lang="en-US" sz="3200" cap="all" dirty="0">
                <a:solidFill>
                  <a:schemeClr val="bg1"/>
                </a:solidFill>
                <a:latin typeface="Gotham Light" pitchFamily="2" charset="0"/>
                <a:ea typeface="Goudy Old Style" charset="0"/>
                <a:cs typeface="Goudy Old Style" charset="0"/>
              </a:rPr>
            </a:br>
            <a:r>
              <a:rPr lang="en-US" sz="3200" cap="all" dirty="0">
                <a:solidFill>
                  <a:schemeClr val="bg1"/>
                </a:solidFill>
                <a:latin typeface="Gotham Light" pitchFamily="2" charset="0"/>
                <a:ea typeface="Goudy Old Style" charset="0"/>
                <a:cs typeface="Goudy Old Style" charset="0"/>
              </a:rPr>
              <a:t>of Consulting Study</a:t>
            </a:r>
          </a:p>
          <a:p>
            <a:pPr algn="ctr"/>
            <a:r>
              <a:rPr lang="en-GB" sz="3200" cap="all" dirty="0">
                <a:solidFill>
                  <a:schemeClr val="bg1"/>
                </a:solidFill>
                <a:latin typeface="Gotham Light" pitchFamily="2" charset="0"/>
                <a:ea typeface="Goudy Old Style" charset="0"/>
                <a:cs typeface="Goudy Old Style" charset="0"/>
              </a:rPr>
              <a:t>2</a:t>
            </a:r>
            <a:r>
              <a:rPr lang="en-US" sz="3200" cap="all" dirty="0">
                <a:solidFill>
                  <a:schemeClr val="bg1"/>
                </a:solidFill>
                <a:latin typeface="Gotham Light" pitchFamily="2" charset="0"/>
                <a:ea typeface="Goudy Old Style" charset="0"/>
                <a:cs typeface="Goudy Old Style" charset="0"/>
              </a:rPr>
              <a:t>019</a:t>
            </a:r>
          </a:p>
        </p:txBody>
      </p:sp>
    </p:spTree>
    <p:extLst>
      <p:ext uri="{BB962C8B-B14F-4D97-AF65-F5344CB8AC3E}">
        <p14:creationId xmlns:p14="http://schemas.microsoft.com/office/powerpoint/2010/main" val="191825090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3">
            <a:extLst>
              <a:ext uri="{FF2B5EF4-FFF2-40B4-BE49-F238E27FC236}">
                <a16:creationId xmlns:a16="http://schemas.microsoft.com/office/drawing/2014/main" id="{2157715D-E021-4F49-98F5-9450FF389430}"/>
              </a:ext>
            </a:extLst>
          </p:cNvPr>
          <p:cNvSpPr txBox="1">
            <a:spLocks/>
          </p:cNvSpPr>
          <p:nvPr/>
        </p:nvSpPr>
        <p:spPr>
          <a:xfrm>
            <a:off x="645396" y="569934"/>
            <a:ext cx="8815033" cy="515378"/>
          </a:xfrm>
          <a:prstGeom prst="rect">
            <a:avLst/>
          </a:prstGeom>
        </p:spPr>
        <p:txBody>
          <a:bodyPr/>
          <a:lstStyle>
            <a:lvl1pPr algn="l" defTabSz="914400" rtl="0" eaLnBrk="1" latinLnBrk="0" hangingPunct="1">
              <a:lnSpc>
                <a:spcPct val="90000"/>
              </a:lnSpc>
              <a:spcBef>
                <a:spcPct val="0"/>
              </a:spcBef>
              <a:buNone/>
              <a:defRPr sz="2000" kern="1200" baseline="0">
                <a:solidFill>
                  <a:schemeClr val="bg1"/>
                </a:solidFill>
                <a:latin typeface="Gotham Light" pitchFamily="2" charset="0"/>
                <a:ea typeface="+mj-ea"/>
                <a:cs typeface="+mj-cs"/>
              </a:defRPr>
            </a:lvl1pPr>
          </a:lstStyle>
          <a:p>
            <a:r>
              <a:rPr lang="en-US" dirty="0"/>
              <a:t>Gaps in Consulting Services Offered</a:t>
            </a:r>
            <a:endParaRPr lang="en-GB" dirty="0"/>
          </a:p>
        </p:txBody>
      </p:sp>
      <p:sp>
        <p:nvSpPr>
          <p:cNvPr id="16" name="Rectangle 15">
            <a:extLst>
              <a:ext uri="{FF2B5EF4-FFF2-40B4-BE49-F238E27FC236}">
                <a16:creationId xmlns:a16="http://schemas.microsoft.com/office/drawing/2014/main" id="{5F51D508-F93E-4F4B-88FB-B8102DA2A880}"/>
              </a:ext>
            </a:extLst>
          </p:cNvPr>
          <p:cNvSpPr/>
          <p:nvPr/>
        </p:nvSpPr>
        <p:spPr>
          <a:xfrm>
            <a:off x="645397" y="1202084"/>
            <a:ext cx="9007368" cy="400110"/>
          </a:xfrm>
          <a:prstGeom prst="rect">
            <a:avLst/>
          </a:prstGeom>
        </p:spPr>
        <p:txBody>
          <a:bodyPr wrap="square">
            <a:spAutoFit/>
          </a:bodyPr>
          <a:lstStyle/>
          <a:p>
            <a:r>
              <a:rPr lang="en-GB" sz="1000" dirty="0">
                <a:solidFill>
                  <a:schemeClr val="tx1">
                    <a:lumMod val="85000"/>
                    <a:lumOff val="15000"/>
                  </a:schemeClr>
                </a:solidFill>
                <a:latin typeface="Gotham Light" pitchFamily="2" charset="0"/>
              </a:rPr>
              <a:t>Very few respondents indicated that there are perceived gaps in the consulting services offered in relation to their needs when engaging consulting firms. Management Consultancies are largely keeping up with changes in the workforce, technology, and other disruptive forces.</a:t>
            </a:r>
          </a:p>
        </p:txBody>
      </p:sp>
      <p:graphicFrame>
        <p:nvGraphicFramePr>
          <p:cNvPr id="6" name="ChartObject">
            <a:extLst>
              <a:ext uri="{FF2B5EF4-FFF2-40B4-BE49-F238E27FC236}">
                <a16:creationId xmlns:a16="http://schemas.microsoft.com/office/drawing/2014/main" id="{72007687-E21A-174E-92DE-8655F4717CF6}"/>
              </a:ext>
            </a:extLst>
          </p:cNvPr>
          <p:cNvGraphicFramePr/>
          <p:nvPr>
            <p:extLst>
              <p:ext uri="{D42A27DB-BD31-4B8C-83A1-F6EECF244321}">
                <p14:modId xmlns:p14="http://schemas.microsoft.com/office/powerpoint/2010/main" val="2052010640"/>
              </p:ext>
            </p:extLst>
          </p:nvPr>
        </p:nvGraphicFramePr>
        <p:xfrm>
          <a:off x="127000" y="1555129"/>
          <a:ext cx="11747500" cy="444500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70642475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3">
            <a:extLst>
              <a:ext uri="{FF2B5EF4-FFF2-40B4-BE49-F238E27FC236}">
                <a16:creationId xmlns:a16="http://schemas.microsoft.com/office/drawing/2014/main" id="{2157715D-E021-4F49-98F5-9450FF389430}"/>
              </a:ext>
            </a:extLst>
          </p:cNvPr>
          <p:cNvSpPr txBox="1">
            <a:spLocks/>
          </p:cNvSpPr>
          <p:nvPr/>
        </p:nvSpPr>
        <p:spPr>
          <a:xfrm>
            <a:off x="645396" y="569934"/>
            <a:ext cx="8815033" cy="515378"/>
          </a:xfrm>
          <a:prstGeom prst="rect">
            <a:avLst/>
          </a:prstGeom>
        </p:spPr>
        <p:txBody>
          <a:bodyPr/>
          <a:lstStyle>
            <a:lvl1pPr algn="l" defTabSz="914400" rtl="0" eaLnBrk="1" latinLnBrk="0" hangingPunct="1">
              <a:lnSpc>
                <a:spcPct val="90000"/>
              </a:lnSpc>
              <a:spcBef>
                <a:spcPct val="0"/>
              </a:spcBef>
              <a:buNone/>
              <a:defRPr sz="2000" kern="1200" baseline="0">
                <a:solidFill>
                  <a:schemeClr val="bg1"/>
                </a:solidFill>
                <a:latin typeface="Gotham Light" pitchFamily="2" charset="0"/>
                <a:ea typeface="+mj-ea"/>
                <a:cs typeface="+mj-cs"/>
              </a:defRPr>
            </a:lvl1pPr>
          </a:lstStyle>
          <a:p>
            <a:r>
              <a:rPr lang="en-US" dirty="0"/>
              <a:t>Consulting Projects Commissioned vs. Relative Value Yield</a:t>
            </a:r>
            <a:endParaRPr lang="en-GB" dirty="0"/>
          </a:p>
        </p:txBody>
      </p:sp>
      <p:sp>
        <p:nvSpPr>
          <p:cNvPr id="15" name="Rectangle 14">
            <a:extLst>
              <a:ext uri="{FF2B5EF4-FFF2-40B4-BE49-F238E27FC236}">
                <a16:creationId xmlns:a16="http://schemas.microsoft.com/office/drawing/2014/main" id="{E188D3DD-04AC-A64C-BCFB-F19F01527EE1}"/>
              </a:ext>
            </a:extLst>
          </p:cNvPr>
          <p:cNvSpPr/>
          <p:nvPr/>
        </p:nvSpPr>
        <p:spPr>
          <a:xfrm>
            <a:off x="595135" y="6161108"/>
            <a:ext cx="9176479" cy="253916"/>
          </a:xfrm>
          <a:prstGeom prst="rect">
            <a:avLst/>
          </a:prstGeom>
        </p:spPr>
        <p:txBody>
          <a:bodyPr wrap="square">
            <a:spAutoFit/>
          </a:bodyPr>
          <a:lstStyle/>
          <a:p>
            <a:r>
              <a:rPr lang="en-US" sz="1000" dirty="0">
                <a:solidFill>
                  <a:schemeClr val="bg1"/>
                </a:solidFill>
                <a:latin typeface="Gotham Light" pitchFamily="2" charset="0"/>
              </a:rPr>
              <a:t>*Respondents were given 100 percentage points to allocate across the headings above, in a zero-sum format.  </a:t>
            </a:r>
          </a:p>
        </p:txBody>
      </p:sp>
      <p:sp>
        <p:nvSpPr>
          <p:cNvPr id="11" name="TextBox 10">
            <a:extLst>
              <a:ext uri="{FF2B5EF4-FFF2-40B4-BE49-F238E27FC236}">
                <a16:creationId xmlns:a16="http://schemas.microsoft.com/office/drawing/2014/main" id="{013EEF00-F780-624A-BD00-B4B83DA30CD6}"/>
              </a:ext>
            </a:extLst>
          </p:cNvPr>
          <p:cNvSpPr txBox="1"/>
          <p:nvPr/>
        </p:nvSpPr>
        <p:spPr>
          <a:xfrm>
            <a:off x="734313" y="1150668"/>
            <a:ext cx="10283458" cy="756114"/>
          </a:xfrm>
          <a:prstGeom prst="rect">
            <a:avLst/>
          </a:prstGeom>
        </p:spPr>
        <p:txBody>
          <a:bodyPr vert="horz" wrap="square" lIns="0" tIns="0" rIns="0" bIns="0" rtlCol="0">
            <a:noAutofit/>
          </a:bodyPr>
          <a:lstStyle/>
          <a:p>
            <a:pPr lvl="0">
              <a:lnSpc>
                <a:spcPct val="150000"/>
              </a:lnSpc>
              <a:buClr>
                <a:schemeClr val="bg1"/>
              </a:buClr>
            </a:pPr>
            <a:r>
              <a:rPr lang="en-US" sz="1000" dirty="0">
                <a:solidFill>
                  <a:schemeClr val="tx1">
                    <a:lumMod val="85000"/>
                    <a:lumOff val="15000"/>
                  </a:schemeClr>
                </a:solidFill>
                <a:latin typeface="Gotham Light" pitchFamily="2" charset="0"/>
              </a:rPr>
              <a:t>81% of respondents polled indicated that their expectations had largely been met or exceeded during the consulting engagements they’ve experienced. Additionally, more than half of respondents have consistently had their expectations exceeded or substantially exceeded. </a:t>
            </a:r>
          </a:p>
        </p:txBody>
      </p:sp>
      <p:sp>
        <p:nvSpPr>
          <p:cNvPr id="8" name="TextBox 7">
            <a:extLst>
              <a:ext uri="{FF2B5EF4-FFF2-40B4-BE49-F238E27FC236}">
                <a16:creationId xmlns:a16="http://schemas.microsoft.com/office/drawing/2014/main" id="{A1A63CBA-9ED9-4B4D-90EC-1698EF388261}"/>
              </a:ext>
            </a:extLst>
          </p:cNvPr>
          <p:cNvSpPr txBox="1"/>
          <p:nvPr/>
        </p:nvSpPr>
        <p:spPr>
          <a:xfrm>
            <a:off x="734313" y="5711003"/>
            <a:ext cx="7495287" cy="450105"/>
          </a:xfrm>
          <a:prstGeom prst="rect">
            <a:avLst/>
          </a:prstGeom>
        </p:spPr>
        <p:txBody>
          <a:bodyPr vert="horz" wrap="square" lIns="0" tIns="0" rIns="0" bIns="0" rtlCol="0">
            <a:noAutofit/>
          </a:bodyPr>
          <a:lstStyle/>
          <a:p>
            <a:pPr lvl="0"/>
            <a:r>
              <a:rPr lang="en-US" sz="1000" dirty="0">
                <a:solidFill>
                  <a:schemeClr val="tx1">
                    <a:lumMod val="85000"/>
                    <a:lumOff val="15000"/>
                  </a:schemeClr>
                </a:solidFill>
                <a:latin typeface="Gotham Light" pitchFamily="2" charset="0"/>
              </a:rPr>
              <a:t>Respondents in the Manufacturing, Transport, and Energy &amp; Resources verticals have had the most experiences where their expectations of value were substantially exceeded. </a:t>
            </a:r>
          </a:p>
        </p:txBody>
      </p:sp>
      <p:graphicFrame>
        <p:nvGraphicFramePr>
          <p:cNvPr id="12" name="ChartObject">
            <a:extLst>
              <a:ext uri="{FF2B5EF4-FFF2-40B4-BE49-F238E27FC236}">
                <a16:creationId xmlns:a16="http://schemas.microsoft.com/office/drawing/2014/main" id="{BEC91111-E6B1-2D48-84F7-EDF8E4C00F17}"/>
              </a:ext>
            </a:extLst>
          </p:cNvPr>
          <p:cNvGraphicFramePr/>
          <p:nvPr>
            <p:extLst>
              <p:ext uri="{D42A27DB-BD31-4B8C-83A1-F6EECF244321}">
                <p14:modId xmlns:p14="http://schemas.microsoft.com/office/powerpoint/2010/main" val="2116702408"/>
              </p:ext>
            </p:extLst>
          </p:nvPr>
        </p:nvGraphicFramePr>
        <p:xfrm>
          <a:off x="645396" y="1439026"/>
          <a:ext cx="11379309" cy="4268306"/>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47111640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3">
            <a:extLst>
              <a:ext uri="{FF2B5EF4-FFF2-40B4-BE49-F238E27FC236}">
                <a16:creationId xmlns:a16="http://schemas.microsoft.com/office/drawing/2014/main" id="{2157715D-E021-4F49-98F5-9450FF389430}"/>
              </a:ext>
            </a:extLst>
          </p:cNvPr>
          <p:cNvSpPr txBox="1">
            <a:spLocks/>
          </p:cNvSpPr>
          <p:nvPr/>
        </p:nvSpPr>
        <p:spPr>
          <a:xfrm>
            <a:off x="645396" y="569934"/>
            <a:ext cx="8815033" cy="515378"/>
          </a:xfrm>
          <a:prstGeom prst="rect">
            <a:avLst/>
          </a:prstGeom>
        </p:spPr>
        <p:txBody>
          <a:bodyPr/>
          <a:lstStyle>
            <a:lvl1pPr algn="l" defTabSz="914400" rtl="0" eaLnBrk="1" latinLnBrk="0" hangingPunct="1">
              <a:lnSpc>
                <a:spcPct val="90000"/>
              </a:lnSpc>
              <a:spcBef>
                <a:spcPct val="0"/>
              </a:spcBef>
              <a:buNone/>
              <a:defRPr sz="2000" kern="1200" baseline="0">
                <a:solidFill>
                  <a:schemeClr val="bg1"/>
                </a:solidFill>
                <a:latin typeface="Gotham Light" pitchFamily="2" charset="0"/>
                <a:ea typeface="+mj-ea"/>
                <a:cs typeface="+mj-cs"/>
              </a:defRPr>
            </a:lvl1pPr>
          </a:lstStyle>
          <a:p>
            <a:r>
              <a:rPr lang="en-US" dirty="0"/>
              <a:t>Emerging Business Challenges</a:t>
            </a:r>
            <a:endParaRPr lang="en-GB" dirty="0"/>
          </a:p>
        </p:txBody>
      </p:sp>
      <p:sp>
        <p:nvSpPr>
          <p:cNvPr id="11" name="TextBox 10">
            <a:extLst>
              <a:ext uri="{FF2B5EF4-FFF2-40B4-BE49-F238E27FC236}">
                <a16:creationId xmlns:a16="http://schemas.microsoft.com/office/drawing/2014/main" id="{013EEF00-F780-624A-BD00-B4B83DA30CD6}"/>
              </a:ext>
            </a:extLst>
          </p:cNvPr>
          <p:cNvSpPr txBox="1"/>
          <p:nvPr/>
        </p:nvSpPr>
        <p:spPr>
          <a:xfrm>
            <a:off x="734313" y="1150668"/>
            <a:ext cx="10128484" cy="756114"/>
          </a:xfrm>
          <a:prstGeom prst="rect">
            <a:avLst/>
          </a:prstGeom>
        </p:spPr>
        <p:txBody>
          <a:bodyPr vert="horz" wrap="square" lIns="0" tIns="0" rIns="0" bIns="0" rtlCol="0">
            <a:noAutofit/>
          </a:bodyPr>
          <a:lstStyle/>
          <a:p>
            <a:r>
              <a:rPr lang="en-GB" sz="1000" dirty="0">
                <a:solidFill>
                  <a:schemeClr val="tx1">
                    <a:lumMod val="85000"/>
                    <a:lumOff val="15000"/>
                  </a:schemeClr>
                </a:solidFill>
                <a:latin typeface="Gotham Light" pitchFamily="2" charset="0"/>
              </a:rPr>
              <a:t>Efficiency emerged at the forefront of foreseeable business challenges, followed by Brexit. In the Government &amp; Public Sector segment, only 30% of respondents indicated Brexit as an emerging business challenge; whereas more than half of Financial Services and Manufacturing leaders see Brexit as a leading challenge. 65% of Government &amp; Public Sector leaders see efficiency as a leading business challenge, followed by Recruitment &amp; Retention. </a:t>
            </a:r>
          </a:p>
        </p:txBody>
      </p:sp>
      <p:sp>
        <p:nvSpPr>
          <p:cNvPr id="6" name="Rectangle 5">
            <a:extLst>
              <a:ext uri="{FF2B5EF4-FFF2-40B4-BE49-F238E27FC236}">
                <a16:creationId xmlns:a16="http://schemas.microsoft.com/office/drawing/2014/main" id="{11FA23BA-B5B3-6749-9918-BA1CDF4B86E0}"/>
              </a:ext>
            </a:extLst>
          </p:cNvPr>
          <p:cNvSpPr/>
          <p:nvPr/>
        </p:nvSpPr>
        <p:spPr>
          <a:xfrm>
            <a:off x="739514" y="6161108"/>
            <a:ext cx="9176479" cy="253916"/>
          </a:xfrm>
          <a:prstGeom prst="rect">
            <a:avLst/>
          </a:prstGeom>
        </p:spPr>
        <p:txBody>
          <a:bodyPr wrap="square">
            <a:spAutoFit/>
          </a:bodyPr>
          <a:lstStyle/>
          <a:p>
            <a:r>
              <a:rPr lang="en-US" sz="1000" dirty="0">
                <a:solidFill>
                  <a:schemeClr val="bg1"/>
                </a:solidFill>
                <a:latin typeface="Gotham Light" pitchFamily="2" charset="0"/>
              </a:rPr>
              <a:t>*Respondents were able to select all options that apply. </a:t>
            </a:r>
          </a:p>
        </p:txBody>
      </p:sp>
      <p:graphicFrame>
        <p:nvGraphicFramePr>
          <p:cNvPr id="7" name="ChartObject">
            <a:extLst>
              <a:ext uri="{FF2B5EF4-FFF2-40B4-BE49-F238E27FC236}">
                <a16:creationId xmlns:a16="http://schemas.microsoft.com/office/drawing/2014/main" id="{A2EF0558-5BE0-8C41-A2F0-DB966B7B8122}"/>
              </a:ext>
            </a:extLst>
          </p:cNvPr>
          <p:cNvGraphicFramePr/>
          <p:nvPr>
            <p:extLst>
              <p:ext uri="{D42A27DB-BD31-4B8C-83A1-F6EECF244321}">
                <p14:modId xmlns:p14="http://schemas.microsoft.com/office/powerpoint/2010/main" val="1946667074"/>
              </p:ext>
            </p:extLst>
          </p:nvPr>
        </p:nvGraphicFramePr>
        <p:xfrm>
          <a:off x="645396" y="1906782"/>
          <a:ext cx="10387012" cy="3997176"/>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00774446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3">
            <a:extLst>
              <a:ext uri="{FF2B5EF4-FFF2-40B4-BE49-F238E27FC236}">
                <a16:creationId xmlns:a16="http://schemas.microsoft.com/office/drawing/2014/main" id="{2157715D-E021-4F49-98F5-9450FF389430}"/>
              </a:ext>
            </a:extLst>
          </p:cNvPr>
          <p:cNvSpPr txBox="1">
            <a:spLocks/>
          </p:cNvSpPr>
          <p:nvPr/>
        </p:nvSpPr>
        <p:spPr>
          <a:xfrm>
            <a:off x="645396" y="569934"/>
            <a:ext cx="8815033" cy="515378"/>
          </a:xfrm>
          <a:prstGeom prst="rect">
            <a:avLst/>
          </a:prstGeom>
        </p:spPr>
        <p:txBody>
          <a:bodyPr/>
          <a:lstStyle>
            <a:lvl1pPr algn="l" defTabSz="914400" rtl="0" eaLnBrk="1" latinLnBrk="0" hangingPunct="1">
              <a:lnSpc>
                <a:spcPct val="90000"/>
              </a:lnSpc>
              <a:spcBef>
                <a:spcPct val="0"/>
              </a:spcBef>
              <a:buNone/>
              <a:defRPr sz="2000" kern="1200" baseline="0">
                <a:solidFill>
                  <a:schemeClr val="bg1"/>
                </a:solidFill>
                <a:latin typeface="Gotham Light" pitchFamily="2" charset="0"/>
                <a:ea typeface="+mj-ea"/>
                <a:cs typeface="+mj-cs"/>
              </a:defRPr>
            </a:lvl1pPr>
          </a:lstStyle>
          <a:p>
            <a:r>
              <a:rPr lang="en-US" dirty="0"/>
              <a:t>Emerging &amp; Future Business Needs Requiring Consultation</a:t>
            </a:r>
            <a:endParaRPr lang="en-GB" dirty="0"/>
          </a:p>
        </p:txBody>
      </p:sp>
      <p:sp>
        <p:nvSpPr>
          <p:cNvPr id="11" name="TextBox 10">
            <a:extLst>
              <a:ext uri="{FF2B5EF4-FFF2-40B4-BE49-F238E27FC236}">
                <a16:creationId xmlns:a16="http://schemas.microsoft.com/office/drawing/2014/main" id="{013EEF00-F780-624A-BD00-B4B83DA30CD6}"/>
              </a:ext>
            </a:extLst>
          </p:cNvPr>
          <p:cNvSpPr txBox="1"/>
          <p:nvPr/>
        </p:nvSpPr>
        <p:spPr>
          <a:xfrm>
            <a:off x="734313" y="1150668"/>
            <a:ext cx="9530343" cy="756114"/>
          </a:xfrm>
          <a:prstGeom prst="rect">
            <a:avLst/>
          </a:prstGeom>
        </p:spPr>
        <p:txBody>
          <a:bodyPr vert="horz" wrap="square" lIns="0" tIns="0" rIns="0" bIns="0" rtlCol="0">
            <a:noAutofit/>
          </a:bodyPr>
          <a:lstStyle/>
          <a:p>
            <a:r>
              <a:rPr lang="en-GB" sz="1000" dirty="0">
                <a:solidFill>
                  <a:schemeClr val="tx1">
                    <a:lumMod val="85000"/>
                    <a:lumOff val="15000"/>
                  </a:schemeClr>
                </a:solidFill>
                <a:latin typeface="Gotham Light" pitchFamily="2" charset="0"/>
              </a:rPr>
              <a:t>Digital &amp; Technology advisory, along with Business Transformation &amp; Strategy Advice are the leading future business needs that UK leaders predict. Public Sector &amp; Private sector leaders alike have nearly identical future business needs in mind. </a:t>
            </a:r>
          </a:p>
        </p:txBody>
      </p:sp>
      <p:sp>
        <p:nvSpPr>
          <p:cNvPr id="6" name="Rectangle 5">
            <a:extLst>
              <a:ext uri="{FF2B5EF4-FFF2-40B4-BE49-F238E27FC236}">
                <a16:creationId xmlns:a16="http://schemas.microsoft.com/office/drawing/2014/main" id="{11FA23BA-B5B3-6749-9918-BA1CDF4B86E0}"/>
              </a:ext>
            </a:extLst>
          </p:cNvPr>
          <p:cNvSpPr/>
          <p:nvPr/>
        </p:nvSpPr>
        <p:spPr>
          <a:xfrm>
            <a:off x="739514" y="6161108"/>
            <a:ext cx="9176479" cy="253916"/>
          </a:xfrm>
          <a:prstGeom prst="rect">
            <a:avLst/>
          </a:prstGeom>
        </p:spPr>
        <p:txBody>
          <a:bodyPr wrap="square">
            <a:spAutoFit/>
          </a:bodyPr>
          <a:lstStyle/>
          <a:p>
            <a:r>
              <a:rPr lang="en-US" sz="1000" dirty="0">
                <a:solidFill>
                  <a:schemeClr val="bg1"/>
                </a:solidFill>
                <a:latin typeface="Gotham Light" pitchFamily="2" charset="0"/>
              </a:rPr>
              <a:t>*Respondents were able to select all options that apply. </a:t>
            </a:r>
          </a:p>
        </p:txBody>
      </p:sp>
      <p:graphicFrame>
        <p:nvGraphicFramePr>
          <p:cNvPr id="10" name="ChartObject">
            <a:extLst>
              <a:ext uri="{FF2B5EF4-FFF2-40B4-BE49-F238E27FC236}">
                <a16:creationId xmlns:a16="http://schemas.microsoft.com/office/drawing/2014/main" id="{E72F37B7-676D-DE48-820D-A6E85BF0D870}"/>
              </a:ext>
            </a:extLst>
          </p:cNvPr>
          <p:cNvGraphicFramePr/>
          <p:nvPr>
            <p:extLst>
              <p:ext uri="{D42A27DB-BD31-4B8C-83A1-F6EECF244321}">
                <p14:modId xmlns:p14="http://schemas.microsoft.com/office/powerpoint/2010/main" val="3963460686"/>
              </p:ext>
            </p:extLst>
          </p:nvPr>
        </p:nvGraphicFramePr>
        <p:xfrm>
          <a:off x="2222977" y="1494620"/>
          <a:ext cx="7988649" cy="4666488"/>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63126479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3">
            <a:extLst>
              <a:ext uri="{FF2B5EF4-FFF2-40B4-BE49-F238E27FC236}">
                <a16:creationId xmlns:a16="http://schemas.microsoft.com/office/drawing/2014/main" id="{2157715D-E021-4F49-98F5-9450FF389430}"/>
              </a:ext>
            </a:extLst>
          </p:cNvPr>
          <p:cNvSpPr txBox="1">
            <a:spLocks/>
          </p:cNvSpPr>
          <p:nvPr/>
        </p:nvSpPr>
        <p:spPr>
          <a:xfrm>
            <a:off x="645396" y="569934"/>
            <a:ext cx="8815033" cy="515378"/>
          </a:xfrm>
          <a:prstGeom prst="rect">
            <a:avLst/>
          </a:prstGeom>
        </p:spPr>
        <p:txBody>
          <a:bodyPr/>
          <a:lstStyle>
            <a:lvl1pPr algn="l" defTabSz="914400" rtl="0" eaLnBrk="1" latinLnBrk="0" hangingPunct="1">
              <a:lnSpc>
                <a:spcPct val="90000"/>
              </a:lnSpc>
              <a:spcBef>
                <a:spcPct val="0"/>
              </a:spcBef>
              <a:buNone/>
              <a:defRPr sz="2000" kern="1200" baseline="0">
                <a:solidFill>
                  <a:schemeClr val="bg1"/>
                </a:solidFill>
                <a:latin typeface="Gotham Light" pitchFamily="2" charset="0"/>
                <a:ea typeface="+mj-ea"/>
                <a:cs typeface="+mj-cs"/>
              </a:defRPr>
            </a:lvl1pPr>
          </a:lstStyle>
          <a:p>
            <a:r>
              <a:rPr lang="en-US" dirty="0"/>
              <a:t>Managing Technology &amp; Digital Disruption</a:t>
            </a:r>
            <a:endParaRPr lang="en-GB" dirty="0"/>
          </a:p>
        </p:txBody>
      </p:sp>
      <p:sp>
        <p:nvSpPr>
          <p:cNvPr id="11" name="TextBox 10">
            <a:extLst>
              <a:ext uri="{FF2B5EF4-FFF2-40B4-BE49-F238E27FC236}">
                <a16:creationId xmlns:a16="http://schemas.microsoft.com/office/drawing/2014/main" id="{013EEF00-F780-624A-BD00-B4B83DA30CD6}"/>
              </a:ext>
            </a:extLst>
          </p:cNvPr>
          <p:cNvSpPr txBox="1"/>
          <p:nvPr/>
        </p:nvSpPr>
        <p:spPr>
          <a:xfrm>
            <a:off x="734313" y="1150668"/>
            <a:ext cx="9681597" cy="756114"/>
          </a:xfrm>
          <a:prstGeom prst="rect">
            <a:avLst/>
          </a:prstGeom>
        </p:spPr>
        <p:txBody>
          <a:bodyPr vert="horz" wrap="square" lIns="0" tIns="0" rIns="0" bIns="0" rtlCol="0">
            <a:noAutofit/>
          </a:bodyPr>
          <a:lstStyle/>
          <a:p>
            <a:r>
              <a:rPr lang="en-US" sz="1000" dirty="0">
                <a:solidFill>
                  <a:schemeClr val="tx1">
                    <a:lumMod val="85000"/>
                    <a:lumOff val="15000"/>
                  </a:schemeClr>
                </a:solidFill>
                <a:latin typeface="Gotham Light" pitchFamily="2" charset="0"/>
              </a:rPr>
              <a:t>80% of respondents indicated that technological and digital disruption pose a significant threat; albeit, only 10% see this is a critical challenge to manage. Financial Services, Digital &amp; Technology, and Manufacturing verticals see tech changes and disruption as posing a bigger threat than all other business verticals. Generally, The Private Health &amp; Life Science leaders seem least worried but had the highest percentage of respondents that indicated tech change and disruption as ‘critically important’ (15%).</a:t>
            </a:r>
          </a:p>
        </p:txBody>
      </p:sp>
      <p:graphicFrame>
        <p:nvGraphicFramePr>
          <p:cNvPr id="7" name="ChartObject">
            <a:extLst>
              <a:ext uri="{FF2B5EF4-FFF2-40B4-BE49-F238E27FC236}">
                <a16:creationId xmlns:a16="http://schemas.microsoft.com/office/drawing/2014/main" id="{BDE67381-8962-F747-BA51-FFEF6247A3CE}"/>
              </a:ext>
            </a:extLst>
          </p:cNvPr>
          <p:cNvGraphicFramePr/>
          <p:nvPr>
            <p:extLst/>
          </p:nvPr>
        </p:nvGraphicFramePr>
        <p:xfrm>
          <a:off x="380056" y="1468736"/>
          <a:ext cx="4672856" cy="4308947"/>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2" name="ChartObject">
            <a:extLst>
              <a:ext uri="{FF2B5EF4-FFF2-40B4-BE49-F238E27FC236}">
                <a16:creationId xmlns:a16="http://schemas.microsoft.com/office/drawing/2014/main" id="{AB6BF013-0CB1-A04E-920B-D1B8E4FE3DF1}"/>
              </a:ext>
            </a:extLst>
          </p:cNvPr>
          <p:cNvGraphicFramePr/>
          <p:nvPr>
            <p:extLst>
              <p:ext uri="{D42A27DB-BD31-4B8C-83A1-F6EECF244321}">
                <p14:modId xmlns:p14="http://schemas.microsoft.com/office/powerpoint/2010/main" val="3220122794"/>
              </p:ext>
            </p:extLst>
          </p:nvPr>
        </p:nvGraphicFramePr>
        <p:xfrm>
          <a:off x="578641" y="1671191"/>
          <a:ext cx="6257032" cy="4508500"/>
        </p:xfrm>
        <a:graphic>
          <a:graphicData uri="http://schemas.openxmlformats.org/drawingml/2006/chart">
            <c:chart xmlns:c="http://schemas.openxmlformats.org/drawingml/2006/chart" xmlns:r="http://schemas.openxmlformats.org/officeDocument/2006/relationships" r:id="rId3"/>
          </a:graphicData>
        </a:graphic>
      </p:graphicFrame>
      <p:pic>
        <p:nvPicPr>
          <p:cNvPr id="13" name="Picture 12">
            <a:extLst>
              <a:ext uri="{FF2B5EF4-FFF2-40B4-BE49-F238E27FC236}">
                <a16:creationId xmlns:a16="http://schemas.microsoft.com/office/drawing/2014/main" id="{CDAB7579-BFC9-A544-9816-E86F1411ACF2}"/>
              </a:ext>
            </a:extLst>
          </p:cNvPr>
          <p:cNvPicPr>
            <a:picLocks noChangeAspect="1"/>
          </p:cNvPicPr>
          <p:nvPr/>
        </p:nvPicPr>
        <p:blipFill>
          <a:blip r:embed="rId4"/>
          <a:stretch>
            <a:fillRect/>
          </a:stretch>
        </p:blipFill>
        <p:spPr>
          <a:xfrm>
            <a:off x="7195713" y="1906782"/>
            <a:ext cx="4105971" cy="3942077"/>
          </a:xfrm>
          <a:prstGeom prst="rect">
            <a:avLst/>
          </a:prstGeom>
        </p:spPr>
      </p:pic>
    </p:spTree>
    <p:extLst>
      <p:ext uri="{BB962C8B-B14F-4D97-AF65-F5344CB8AC3E}">
        <p14:creationId xmlns:p14="http://schemas.microsoft.com/office/powerpoint/2010/main" val="278511295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D1F6439C-16CC-2E4D-8EC9-7CFEC0D67A73}"/>
              </a:ext>
            </a:extLst>
          </p:cNvPr>
          <p:cNvSpPr/>
          <p:nvPr/>
        </p:nvSpPr>
        <p:spPr>
          <a:xfrm>
            <a:off x="401052" y="3948307"/>
            <a:ext cx="7924800" cy="1732782"/>
          </a:xfrm>
          <a:prstGeom prst="rect">
            <a:avLst/>
          </a:prstGeom>
        </p:spPr>
        <p:txBody>
          <a:bodyPr wrap="square">
            <a:spAutoFit/>
          </a:bodyPr>
          <a:lstStyle/>
          <a:p>
            <a:pPr>
              <a:lnSpc>
                <a:spcPct val="150000"/>
              </a:lnSpc>
            </a:pPr>
            <a:r>
              <a:rPr lang="en-GB" sz="800" dirty="0">
                <a:solidFill>
                  <a:schemeClr val="bg1"/>
                </a:solidFill>
                <a:latin typeface="Gotham Light" pitchFamily="2" charset="0"/>
                <a:cs typeface="Gotham Light" pitchFamily="2" charset="0"/>
              </a:rPr>
              <a:t>This Report was prepared for the Management Consultancies Association by VIGA. </a:t>
            </a:r>
            <a:r>
              <a:rPr lang="en-US" sz="800" dirty="0">
                <a:solidFill>
                  <a:schemeClr val="bg1"/>
                </a:solidFill>
                <a:latin typeface="Gotham Light" pitchFamily="2" charset="0"/>
                <a:cs typeface="Gotham Light" pitchFamily="2" charset="0"/>
              </a:rPr>
              <a:t>VIGA is a research &amp; data collection consultancy headquartered in London. With a global audience access of 100M+ profiled respondents, we connect our clients with B2C, B2B, Healthcare, and key opinion leading populations around the world. Our clients leverage our proprietary survey tool, audience access hub, and dynamic data resources to solve sophisticated business challenges, conduct commercial &amp; operational due-diligence, and garner insights on markets of interest.</a:t>
            </a:r>
            <a:br>
              <a:rPr lang="en-US" sz="800" dirty="0">
                <a:solidFill>
                  <a:schemeClr val="bg1"/>
                </a:solidFill>
                <a:latin typeface="Gotham Light" pitchFamily="2" charset="0"/>
                <a:cs typeface="Gotham Light" pitchFamily="2" charset="0"/>
              </a:rPr>
            </a:br>
            <a:br>
              <a:rPr lang="en-US" sz="800" dirty="0">
                <a:solidFill>
                  <a:schemeClr val="bg1"/>
                </a:solidFill>
                <a:latin typeface="Gotham Light" pitchFamily="2" charset="0"/>
                <a:cs typeface="Gotham Light" pitchFamily="2" charset="0"/>
              </a:rPr>
            </a:br>
            <a:r>
              <a:rPr lang="en-US" sz="800" dirty="0">
                <a:solidFill>
                  <a:schemeClr val="bg1"/>
                </a:solidFill>
                <a:latin typeface="Gotham Light" pitchFamily="2" charset="0"/>
                <a:cs typeface="Gotham Light" pitchFamily="2" charset="0"/>
              </a:rPr>
              <a:t>Our global team across the US &amp; UK supports top tier management consultancies, leading financial institutions, corporate firms, and market research agencies. VIGA is a proud member of the Next 15 Communications family, a publicly traded holding company based in the UK.</a:t>
            </a:r>
            <a:br>
              <a:rPr lang="en-US" sz="800" dirty="0">
                <a:solidFill>
                  <a:schemeClr val="bg1"/>
                </a:solidFill>
                <a:latin typeface="Gotham Light" pitchFamily="2" charset="0"/>
                <a:cs typeface="Gotham Light" pitchFamily="2" charset="0"/>
              </a:rPr>
            </a:br>
            <a:br>
              <a:rPr lang="en-US" sz="800" dirty="0">
                <a:solidFill>
                  <a:schemeClr val="bg1"/>
                </a:solidFill>
                <a:latin typeface="Gotham Light" pitchFamily="2" charset="0"/>
                <a:cs typeface="Gotham Light" pitchFamily="2" charset="0"/>
              </a:rPr>
            </a:br>
            <a:r>
              <a:rPr lang="en-US" sz="800" dirty="0">
                <a:solidFill>
                  <a:schemeClr val="bg1"/>
                </a:solidFill>
                <a:latin typeface="Gotham Light" pitchFamily="2" charset="0"/>
                <a:cs typeface="Gotham Light" pitchFamily="2" charset="0"/>
              </a:rPr>
              <a:t>To learn more, please contact Steven Scott (</a:t>
            </a:r>
            <a:r>
              <a:rPr lang="en-US" sz="800" dirty="0">
                <a:solidFill>
                  <a:schemeClr val="bg1"/>
                </a:solidFill>
                <a:latin typeface="Gotham Light" pitchFamily="2" charset="0"/>
                <a:cs typeface="Gotham Light" pitchFamily="2" charset="0"/>
                <a:hlinkClick r:id="rId2">
                  <a:extLst>
                    <a:ext uri="{A12FA001-AC4F-418D-AE19-62706E023703}">
                      <ahyp:hlinkClr xmlns:ahyp="http://schemas.microsoft.com/office/drawing/2018/hyperlinkcolor" val="tx"/>
                    </a:ext>
                  </a:extLst>
                </a:hlinkClick>
              </a:rPr>
              <a:t>steven.scott@VIGA.com</a:t>
            </a:r>
            <a:r>
              <a:rPr lang="en-US" sz="800" dirty="0">
                <a:solidFill>
                  <a:schemeClr val="bg1"/>
                </a:solidFill>
                <a:latin typeface="Gotham Light" pitchFamily="2" charset="0"/>
                <a:cs typeface="Gotham Light" pitchFamily="2" charset="0"/>
              </a:rPr>
              <a:t>). </a:t>
            </a:r>
          </a:p>
        </p:txBody>
      </p:sp>
    </p:spTree>
    <p:extLst>
      <p:ext uri="{BB962C8B-B14F-4D97-AF65-F5344CB8AC3E}">
        <p14:creationId xmlns:p14="http://schemas.microsoft.com/office/powerpoint/2010/main" val="197445359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4E3557E-44EB-5246-A5CD-47A2CF1717C0}"/>
              </a:ext>
            </a:extLst>
          </p:cNvPr>
          <p:cNvSpPr txBox="1">
            <a:spLocks/>
          </p:cNvSpPr>
          <p:nvPr/>
        </p:nvSpPr>
        <p:spPr>
          <a:xfrm>
            <a:off x="645396" y="569934"/>
            <a:ext cx="8815033" cy="515378"/>
          </a:xfrm>
          <a:prstGeom prst="rect">
            <a:avLst/>
          </a:prstGeom>
        </p:spPr>
        <p:txBody>
          <a:bodyPr/>
          <a:lstStyle>
            <a:lvl1pPr algn="l" defTabSz="914400" rtl="0" eaLnBrk="1" latinLnBrk="0" hangingPunct="1">
              <a:lnSpc>
                <a:spcPct val="90000"/>
              </a:lnSpc>
              <a:spcBef>
                <a:spcPct val="0"/>
              </a:spcBef>
              <a:buNone/>
              <a:defRPr sz="2000" kern="1200" baseline="0">
                <a:solidFill>
                  <a:schemeClr val="bg1"/>
                </a:solidFill>
                <a:latin typeface="Gotham Light" pitchFamily="2" charset="0"/>
                <a:ea typeface="+mj-ea"/>
                <a:cs typeface="+mj-cs"/>
              </a:defRPr>
            </a:lvl1pPr>
          </a:lstStyle>
          <a:p>
            <a:r>
              <a:rPr lang="en-GB" dirty="0"/>
              <a:t>Summary of Findings</a:t>
            </a:r>
          </a:p>
        </p:txBody>
      </p:sp>
      <p:sp>
        <p:nvSpPr>
          <p:cNvPr id="5" name="TextBox 4">
            <a:extLst>
              <a:ext uri="{FF2B5EF4-FFF2-40B4-BE49-F238E27FC236}">
                <a16:creationId xmlns:a16="http://schemas.microsoft.com/office/drawing/2014/main" id="{6334793B-17DA-6A47-B9DF-B1DC45B070D7}"/>
              </a:ext>
            </a:extLst>
          </p:cNvPr>
          <p:cNvSpPr txBox="1"/>
          <p:nvPr/>
        </p:nvSpPr>
        <p:spPr>
          <a:xfrm>
            <a:off x="751773" y="1870195"/>
            <a:ext cx="2354893" cy="923330"/>
          </a:xfrm>
          <a:prstGeom prst="rect">
            <a:avLst/>
          </a:prstGeom>
          <a:solidFill>
            <a:srgbClr val="00535E"/>
          </a:solidFill>
        </p:spPr>
        <p:txBody>
          <a:bodyPr wrap="square" rtlCol="0">
            <a:spAutoFit/>
          </a:bodyPr>
          <a:lstStyle/>
          <a:p>
            <a:pPr lvl="0"/>
            <a:r>
              <a:rPr lang="en-GB" sz="1800" b="0" i="0" dirty="0">
                <a:solidFill>
                  <a:schemeClr val="bg1"/>
                </a:solidFill>
                <a:latin typeface="Gotham Light" pitchFamily="2" charset="0"/>
              </a:rPr>
              <a:t>Key</a:t>
            </a:r>
          </a:p>
          <a:p>
            <a:pPr lvl="0"/>
            <a:r>
              <a:rPr lang="en-GB" sz="1800" b="0" i="0" dirty="0">
                <a:solidFill>
                  <a:schemeClr val="bg1"/>
                </a:solidFill>
                <a:latin typeface="Gotham Light" pitchFamily="2" charset="0"/>
              </a:rPr>
              <a:t>Objectives</a:t>
            </a:r>
          </a:p>
          <a:p>
            <a:endParaRPr lang="en-US" b="0" i="0" dirty="0">
              <a:latin typeface="Gotham Light" pitchFamily="2" charset="0"/>
            </a:endParaRPr>
          </a:p>
        </p:txBody>
      </p:sp>
      <p:sp>
        <p:nvSpPr>
          <p:cNvPr id="6" name="TextBox 5">
            <a:extLst>
              <a:ext uri="{FF2B5EF4-FFF2-40B4-BE49-F238E27FC236}">
                <a16:creationId xmlns:a16="http://schemas.microsoft.com/office/drawing/2014/main" id="{21055DFE-3A8E-3549-9226-0AEDF866B9B5}"/>
              </a:ext>
            </a:extLst>
          </p:cNvPr>
          <p:cNvSpPr txBox="1"/>
          <p:nvPr/>
        </p:nvSpPr>
        <p:spPr>
          <a:xfrm>
            <a:off x="751772" y="3062255"/>
            <a:ext cx="2354893" cy="923330"/>
          </a:xfrm>
          <a:prstGeom prst="rect">
            <a:avLst/>
          </a:prstGeom>
          <a:solidFill>
            <a:srgbClr val="00535E"/>
          </a:solidFill>
        </p:spPr>
        <p:txBody>
          <a:bodyPr wrap="square" rtlCol="0">
            <a:spAutoFit/>
          </a:bodyPr>
          <a:lstStyle/>
          <a:p>
            <a:pPr lvl="0"/>
            <a:r>
              <a:rPr lang="en-GB" sz="1800" b="0" i="0" dirty="0">
                <a:solidFill>
                  <a:schemeClr val="bg1"/>
                </a:solidFill>
                <a:latin typeface="Gotham Light" pitchFamily="2" charset="0"/>
              </a:rPr>
              <a:t>Survey</a:t>
            </a:r>
          </a:p>
          <a:p>
            <a:endParaRPr lang="en-US" b="0" i="0" dirty="0">
              <a:latin typeface="Gotham Light" pitchFamily="2" charset="0"/>
            </a:endParaRPr>
          </a:p>
          <a:p>
            <a:endParaRPr lang="en-US" b="0" i="0" dirty="0">
              <a:latin typeface="Gotham Light" pitchFamily="2" charset="0"/>
            </a:endParaRPr>
          </a:p>
        </p:txBody>
      </p:sp>
      <p:sp>
        <p:nvSpPr>
          <p:cNvPr id="7" name="TextBox 6">
            <a:extLst>
              <a:ext uri="{FF2B5EF4-FFF2-40B4-BE49-F238E27FC236}">
                <a16:creationId xmlns:a16="http://schemas.microsoft.com/office/drawing/2014/main" id="{CE43F164-34EA-984D-942A-CB5632A4DDB1}"/>
              </a:ext>
            </a:extLst>
          </p:cNvPr>
          <p:cNvSpPr txBox="1"/>
          <p:nvPr/>
        </p:nvSpPr>
        <p:spPr>
          <a:xfrm>
            <a:off x="751772" y="4254315"/>
            <a:ext cx="2354893" cy="1200329"/>
          </a:xfrm>
          <a:prstGeom prst="rect">
            <a:avLst/>
          </a:prstGeom>
          <a:solidFill>
            <a:srgbClr val="00535E"/>
          </a:solidFill>
        </p:spPr>
        <p:txBody>
          <a:bodyPr wrap="square" rtlCol="0">
            <a:spAutoFit/>
          </a:bodyPr>
          <a:lstStyle/>
          <a:p>
            <a:pPr lvl="0"/>
            <a:r>
              <a:rPr lang="en-GB" sz="1800" b="0" i="0" dirty="0">
                <a:solidFill>
                  <a:schemeClr val="bg1"/>
                </a:solidFill>
                <a:latin typeface="Gotham Light" pitchFamily="2" charset="0"/>
              </a:rPr>
              <a:t>Conclusions</a:t>
            </a:r>
          </a:p>
          <a:p>
            <a:pPr lvl="0"/>
            <a:endParaRPr lang="en-GB" sz="1800" b="0" i="0" dirty="0">
              <a:solidFill>
                <a:schemeClr val="bg1"/>
              </a:solidFill>
              <a:latin typeface="Gotham Light" pitchFamily="2" charset="0"/>
            </a:endParaRPr>
          </a:p>
          <a:p>
            <a:endParaRPr lang="en-US" b="0" i="0" dirty="0">
              <a:latin typeface="Gotham Light" pitchFamily="2" charset="0"/>
            </a:endParaRPr>
          </a:p>
          <a:p>
            <a:endParaRPr lang="en-US" b="0" i="0" dirty="0">
              <a:latin typeface="Gotham Light" pitchFamily="2" charset="0"/>
            </a:endParaRPr>
          </a:p>
        </p:txBody>
      </p:sp>
      <p:sp>
        <p:nvSpPr>
          <p:cNvPr id="8" name="TextBox 7">
            <a:extLst>
              <a:ext uri="{FF2B5EF4-FFF2-40B4-BE49-F238E27FC236}">
                <a16:creationId xmlns:a16="http://schemas.microsoft.com/office/drawing/2014/main" id="{9BE24D7F-ABFF-0641-B828-E1364C0028ED}"/>
              </a:ext>
            </a:extLst>
          </p:cNvPr>
          <p:cNvSpPr txBox="1"/>
          <p:nvPr/>
        </p:nvSpPr>
        <p:spPr>
          <a:xfrm>
            <a:off x="2956048" y="1870196"/>
            <a:ext cx="7039722" cy="923330"/>
          </a:xfrm>
          <a:prstGeom prst="rect">
            <a:avLst/>
          </a:prstGeom>
        </p:spPr>
        <p:txBody>
          <a:bodyPr vert="horz" wrap="square" lIns="0" tIns="0" rIns="0" bIns="0" rtlCol="0">
            <a:noAutofit/>
          </a:bodyPr>
          <a:lstStyle/>
          <a:p>
            <a:pPr marL="285750" indent="-285750">
              <a:lnSpc>
                <a:spcPct val="150000"/>
              </a:lnSpc>
              <a:buClr>
                <a:schemeClr val="bg1"/>
              </a:buClr>
              <a:buFont typeface="Arial" panose="020B0604020202020204" pitchFamily="34" charset="0"/>
              <a:buChar char="•"/>
            </a:pPr>
            <a:r>
              <a:rPr lang="en-US" sz="1000" b="0" i="0" baseline="0" dirty="0">
                <a:solidFill>
                  <a:schemeClr val="tx1">
                    <a:lumMod val="85000"/>
                    <a:lumOff val="15000"/>
                  </a:schemeClr>
                </a:solidFill>
                <a:latin typeface="Gotham Light" pitchFamily="2" charset="0"/>
              </a:rPr>
              <a:t>To understand client perceptions of consulting and what value it creates </a:t>
            </a:r>
          </a:p>
          <a:p>
            <a:pPr marL="285750" indent="-285750">
              <a:lnSpc>
                <a:spcPct val="150000"/>
              </a:lnSpc>
              <a:buClr>
                <a:schemeClr val="bg1"/>
              </a:buClr>
              <a:buFont typeface="Arial" panose="020B0604020202020204" pitchFamily="34" charset="0"/>
              <a:buChar char="•"/>
            </a:pPr>
            <a:r>
              <a:rPr lang="en-US" sz="1000" b="0" i="0" baseline="0" dirty="0">
                <a:solidFill>
                  <a:schemeClr val="tx1">
                    <a:lumMod val="85000"/>
                    <a:lumOff val="15000"/>
                  </a:schemeClr>
                </a:solidFill>
                <a:latin typeface="Gotham Light" pitchFamily="2" charset="0"/>
              </a:rPr>
              <a:t>To understand how consulting is benefiting the private and public sector </a:t>
            </a:r>
          </a:p>
          <a:p>
            <a:pPr marL="285750" indent="-285750">
              <a:lnSpc>
                <a:spcPct val="150000"/>
              </a:lnSpc>
              <a:buClr>
                <a:schemeClr val="bg1"/>
              </a:buClr>
              <a:buFont typeface="Arial" panose="020B0604020202020204" pitchFamily="34" charset="0"/>
              <a:buChar char="•"/>
            </a:pPr>
            <a:r>
              <a:rPr lang="en-US" sz="1000" b="0" i="0" baseline="0" dirty="0">
                <a:solidFill>
                  <a:schemeClr val="tx1">
                    <a:lumMod val="85000"/>
                    <a:lumOff val="15000"/>
                  </a:schemeClr>
                </a:solidFill>
                <a:latin typeface="Gotham Light" pitchFamily="2" charset="0"/>
              </a:rPr>
              <a:t>To gather feedback on future needs for external consulting support </a:t>
            </a:r>
          </a:p>
          <a:p>
            <a:pPr marL="285750" indent="-285750">
              <a:buClr>
                <a:schemeClr val="bg1"/>
              </a:buClr>
              <a:buFont typeface="Arial" panose="020B0604020202020204" pitchFamily="34" charset="0"/>
              <a:buChar char="•"/>
            </a:pPr>
            <a:endParaRPr lang="en-GB" sz="1200" b="0" i="0" baseline="0" dirty="0">
              <a:solidFill>
                <a:schemeClr val="tx1">
                  <a:lumMod val="85000"/>
                  <a:lumOff val="15000"/>
                </a:schemeClr>
              </a:solidFill>
              <a:latin typeface="Gotham Light" pitchFamily="2" charset="0"/>
            </a:endParaRPr>
          </a:p>
        </p:txBody>
      </p:sp>
      <p:sp>
        <p:nvSpPr>
          <p:cNvPr id="9" name="TextBox 8">
            <a:extLst>
              <a:ext uri="{FF2B5EF4-FFF2-40B4-BE49-F238E27FC236}">
                <a16:creationId xmlns:a16="http://schemas.microsoft.com/office/drawing/2014/main" id="{839B75DA-31D3-4E41-BDE8-7D6217E3B91F}"/>
              </a:ext>
            </a:extLst>
          </p:cNvPr>
          <p:cNvSpPr txBox="1"/>
          <p:nvPr/>
        </p:nvSpPr>
        <p:spPr>
          <a:xfrm>
            <a:off x="2956048" y="3062255"/>
            <a:ext cx="7039722" cy="1360615"/>
          </a:xfrm>
          <a:prstGeom prst="rect">
            <a:avLst/>
          </a:prstGeom>
        </p:spPr>
        <p:txBody>
          <a:bodyPr vert="horz" wrap="square" lIns="0" tIns="0" rIns="0" bIns="0" rtlCol="0">
            <a:noAutofit/>
          </a:bodyPr>
          <a:lstStyle/>
          <a:p>
            <a:pPr marL="285750" indent="-285750" algn="l" defTabSz="914400" rtl="0" eaLnBrk="1" latinLnBrk="0" hangingPunct="1">
              <a:lnSpc>
                <a:spcPct val="150000"/>
              </a:lnSpc>
              <a:buClr>
                <a:schemeClr val="bg1"/>
              </a:buClr>
              <a:buFont typeface="Arial" panose="020B0604020202020204" pitchFamily="34" charset="0"/>
              <a:buChar char="•"/>
            </a:pPr>
            <a:r>
              <a:rPr lang="en-US" sz="1000" b="0" i="0" kern="1200" dirty="0">
                <a:solidFill>
                  <a:schemeClr val="tx1">
                    <a:lumMod val="85000"/>
                    <a:lumOff val="15000"/>
                  </a:schemeClr>
                </a:solidFill>
                <a:latin typeface="Gotham Light" pitchFamily="2" charset="0"/>
                <a:ea typeface="+mn-ea"/>
                <a:cs typeface="+mn-cs"/>
              </a:rPr>
              <a:t>The Management Consultancies Association, in conjunction with Market Research Agency, VIGA, polled a total of 250 industry decision makers for consulting services across the UK. Respondents were qualified on the basis of their company size, industry, experience, and relative decision-making authority.</a:t>
            </a:r>
          </a:p>
          <a:p>
            <a:pPr marL="285750" indent="-285750" algn="l" defTabSz="914400" rtl="0" eaLnBrk="1" latinLnBrk="0" hangingPunct="1">
              <a:lnSpc>
                <a:spcPct val="150000"/>
              </a:lnSpc>
              <a:buClr>
                <a:schemeClr val="bg1"/>
              </a:buClr>
              <a:buFont typeface="Arial" panose="020B0604020202020204" pitchFamily="34" charset="0"/>
              <a:buChar char="•"/>
            </a:pPr>
            <a:r>
              <a:rPr lang="en-US" sz="1000" b="0" i="0" kern="1200" dirty="0">
                <a:solidFill>
                  <a:schemeClr val="tx1">
                    <a:lumMod val="85000"/>
                    <a:lumOff val="15000"/>
                  </a:schemeClr>
                </a:solidFill>
                <a:latin typeface="Gotham Light" pitchFamily="2" charset="0"/>
                <a:ea typeface="+mn-ea"/>
                <a:cs typeface="+mn-cs"/>
              </a:rPr>
              <a:t>The survey was carried out in September 2018.</a:t>
            </a:r>
            <a:endParaRPr lang="en-GB" sz="1000" b="0" i="0" kern="1200" dirty="0">
              <a:solidFill>
                <a:schemeClr val="tx1">
                  <a:lumMod val="85000"/>
                  <a:lumOff val="15000"/>
                </a:schemeClr>
              </a:solidFill>
              <a:latin typeface="Gotham Light" pitchFamily="2" charset="0"/>
              <a:ea typeface="+mn-ea"/>
              <a:cs typeface="+mn-cs"/>
            </a:endParaRPr>
          </a:p>
        </p:txBody>
      </p:sp>
      <p:sp>
        <p:nvSpPr>
          <p:cNvPr id="10" name="TextBox 9">
            <a:extLst>
              <a:ext uri="{FF2B5EF4-FFF2-40B4-BE49-F238E27FC236}">
                <a16:creationId xmlns:a16="http://schemas.microsoft.com/office/drawing/2014/main" id="{D8117C28-DE0D-EF4F-9397-94688EE5CDE8}"/>
              </a:ext>
            </a:extLst>
          </p:cNvPr>
          <p:cNvSpPr txBox="1"/>
          <p:nvPr/>
        </p:nvSpPr>
        <p:spPr>
          <a:xfrm>
            <a:off x="2956048" y="4254315"/>
            <a:ext cx="7039722" cy="1360615"/>
          </a:xfrm>
          <a:prstGeom prst="rect">
            <a:avLst/>
          </a:prstGeom>
        </p:spPr>
        <p:txBody>
          <a:bodyPr vert="horz" wrap="square" lIns="0" tIns="0" rIns="0" bIns="0" rtlCol="0">
            <a:noAutofit/>
          </a:bodyPr>
          <a:lstStyle/>
          <a:p>
            <a:pPr marL="285750" indent="-285750" algn="l" defTabSz="914400" rtl="0" eaLnBrk="1" latinLnBrk="0" hangingPunct="1">
              <a:lnSpc>
                <a:spcPct val="150000"/>
              </a:lnSpc>
              <a:buClr>
                <a:schemeClr val="bg1"/>
              </a:buClr>
              <a:buFont typeface="Arial" panose="020B0604020202020204" pitchFamily="34" charset="0"/>
              <a:buChar char="•"/>
            </a:pPr>
            <a:r>
              <a:rPr lang="en-US" sz="1000" b="0" i="0" kern="1200" dirty="0">
                <a:solidFill>
                  <a:schemeClr val="tx1">
                    <a:lumMod val="85000"/>
                    <a:lumOff val="15000"/>
                  </a:schemeClr>
                </a:solidFill>
                <a:latin typeface="Gotham Light" pitchFamily="2" charset="0"/>
                <a:ea typeface="+mn-ea"/>
                <a:cs typeface="+mn-cs"/>
              </a:rPr>
              <a:t>Consultants are valued most when they deliver transformational support, knowledge transfer, efficiency and support with digital challenges.</a:t>
            </a:r>
          </a:p>
          <a:p>
            <a:pPr marL="285750" indent="-285750" algn="l" defTabSz="914400" rtl="0" eaLnBrk="1" latinLnBrk="0" hangingPunct="1">
              <a:lnSpc>
                <a:spcPct val="150000"/>
              </a:lnSpc>
              <a:buClr>
                <a:schemeClr val="bg1"/>
              </a:buClr>
              <a:buFont typeface="Arial" panose="020B0604020202020204" pitchFamily="34" charset="0"/>
              <a:buChar char="•"/>
            </a:pPr>
            <a:r>
              <a:rPr lang="en-US" sz="1000" b="0" i="0" kern="1200" dirty="0">
                <a:solidFill>
                  <a:schemeClr val="tx1">
                    <a:lumMod val="85000"/>
                    <a:lumOff val="15000"/>
                  </a:schemeClr>
                </a:solidFill>
                <a:latin typeface="Gotham Light" pitchFamily="2" charset="0"/>
                <a:ea typeface="+mn-ea"/>
                <a:cs typeface="+mn-cs"/>
              </a:rPr>
              <a:t>81% of respondents stated consultants had met or exceeded their expectation </a:t>
            </a:r>
          </a:p>
          <a:p>
            <a:pPr marL="285750" indent="-285750" algn="l" defTabSz="914400" rtl="0" eaLnBrk="1" latinLnBrk="0" hangingPunct="1">
              <a:lnSpc>
                <a:spcPct val="150000"/>
              </a:lnSpc>
              <a:buClr>
                <a:schemeClr val="bg1"/>
              </a:buClr>
              <a:buFont typeface="Arial" panose="020B0604020202020204" pitchFamily="34" charset="0"/>
              <a:buChar char="•"/>
            </a:pPr>
            <a:r>
              <a:rPr lang="en-US" sz="1000" b="0" i="0" kern="1200" dirty="0">
                <a:solidFill>
                  <a:schemeClr val="tx1">
                    <a:lumMod val="85000"/>
                    <a:lumOff val="15000"/>
                  </a:schemeClr>
                </a:solidFill>
                <a:latin typeface="Gotham Light" pitchFamily="2" charset="0"/>
                <a:ea typeface="+mn-ea"/>
                <a:cs typeface="+mn-cs"/>
              </a:rPr>
              <a:t>The companies most using consulting services are in private health and life sciences firms followed by digital and technology and manufacturing companies. </a:t>
            </a:r>
          </a:p>
        </p:txBody>
      </p:sp>
    </p:spTree>
    <p:extLst>
      <p:ext uri="{BB962C8B-B14F-4D97-AF65-F5344CB8AC3E}">
        <p14:creationId xmlns:p14="http://schemas.microsoft.com/office/powerpoint/2010/main" val="161147961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3">
            <a:extLst>
              <a:ext uri="{FF2B5EF4-FFF2-40B4-BE49-F238E27FC236}">
                <a16:creationId xmlns:a16="http://schemas.microsoft.com/office/drawing/2014/main" id="{F9211613-7A88-434B-9BD6-8B724E733216}"/>
              </a:ext>
            </a:extLst>
          </p:cNvPr>
          <p:cNvSpPr txBox="1">
            <a:spLocks/>
          </p:cNvSpPr>
          <p:nvPr/>
        </p:nvSpPr>
        <p:spPr>
          <a:xfrm>
            <a:off x="645396" y="569934"/>
            <a:ext cx="8815033" cy="515378"/>
          </a:xfrm>
          <a:prstGeom prst="rect">
            <a:avLst/>
          </a:prstGeom>
        </p:spPr>
        <p:txBody>
          <a:bodyPr/>
          <a:lstStyle>
            <a:lvl1pPr algn="l" defTabSz="914400" rtl="0" eaLnBrk="1" latinLnBrk="0" hangingPunct="1">
              <a:lnSpc>
                <a:spcPct val="90000"/>
              </a:lnSpc>
              <a:spcBef>
                <a:spcPct val="0"/>
              </a:spcBef>
              <a:buNone/>
              <a:defRPr sz="2000" kern="1200" baseline="0">
                <a:solidFill>
                  <a:schemeClr val="bg1"/>
                </a:solidFill>
                <a:latin typeface="Gotham Light" pitchFamily="2" charset="0"/>
                <a:ea typeface="+mj-ea"/>
                <a:cs typeface="+mj-cs"/>
              </a:defRPr>
            </a:lvl1pPr>
          </a:lstStyle>
          <a:p>
            <a:r>
              <a:rPr lang="en-GB" dirty="0"/>
              <a:t>Sample Make-Up &amp; Methodology</a:t>
            </a:r>
          </a:p>
        </p:txBody>
      </p:sp>
      <p:sp>
        <p:nvSpPr>
          <p:cNvPr id="6" name="TextBox 5">
            <a:extLst>
              <a:ext uri="{FF2B5EF4-FFF2-40B4-BE49-F238E27FC236}">
                <a16:creationId xmlns:a16="http://schemas.microsoft.com/office/drawing/2014/main" id="{D73280F9-20F5-3545-9000-3EF7550AAAE6}"/>
              </a:ext>
            </a:extLst>
          </p:cNvPr>
          <p:cNvSpPr txBox="1"/>
          <p:nvPr/>
        </p:nvSpPr>
        <p:spPr>
          <a:xfrm>
            <a:off x="734313" y="1150668"/>
            <a:ext cx="10283458" cy="2132178"/>
          </a:xfrm>
          <a:prstGeom prst="rect">
            <a:avLst/>
          </a:prstGeom>
        </p:spPr>
        <p:txBody>
          <a:bodyPr vert="horz" wrap="square" lIns="0" tIns="0" rIns="0" bIns="0" rtlCol="0">
            <a:noAutofit/>
          </a:bodyPr>
          <a:lstStyle/>
          <a:p>
            <a:pPr marL="0" indent="0" algn="l" defTabSz="914400" rtl="0" eaLnBrk="1" latinLnBrk="0" hangingPunct="1">
              <a:lnSpc>
                <a:spcPct val="150000"/>
              </a:lnSpc>
              <a:buClr>
                <a:schemeClr val="bg1"/>
              </a:buClr>
              <a:buFontTx/>
              <a:buNone/>
            </a:pPr>
            <a:r>
              <a:rPr lang="en-US" sz="1000" b="0" i="0" kern="1200" dirty="0">
                <a:solidFill>
                  <a:schemeClr val="tx1">
                    <a:lumMod val="85000"/>
                    <a:lumOff val="15000"/>
                  </a:schemeClr>
                </a:solidFill>
                <a:latin typeface="Gotham Light" pitchFamily="2" charset="0"/>
                <a:ea typeface="+mn-ea"/>
                <a:cs typeface="+mn-cs"/>
              </a:rPr>
              <a:t>Business size was calculated by the number of full time employees (FTEs), ranging from 250-500, through to 5,000+. Approx 61% of responses came from the UK’s largest business (&gt;1,000 FTEs). Financial Services, Government/Public Sector, Manufacturing, Digital &amp; Technology, Retail &amp; Leisure, Energy &amp; Resources, Transport, and Private Health &amp; Life Science industries were all represented. We defined the sample by Influencer (e.g., Manager, supervisor), Senior Influencer (e.g., Senior Manager, VP, Director), and Leader (e.g., CXO, MD, President). 68% of the total sample fell into the Senior Influencer or Leader categories. We distributed the sample across various roles &amp; responsibilities within the respective businesses. 25% of the sample was from the public sector, and 75% from the private sector. </a:t>
            </a:r>
            <a:endParaRPr lang="en-GB" sz="1000" b="0" i="0" kern="1200" dirty="0">
              <a:solidFill>
                <a:schemeClr val="tx1">
                  <a:lumMod val="85000"/>
                  <a:lumOff val="15000"/>
                </a:schemeClr>
              </a:solidFill>
              <a:latin typeface="Gotham Light" pitchFamily="2" charset="0"/>
              <a:ea typeface="+mn-ea"/>
              <a:cs typeface="+mn-cs"/>
            </a:endParaRPr>
          </a:p>
        </p:txBody>
      </p:sp>
      <p:graphicFrame>
        <p:nvGraphicFramePr>
          <p:cNvPr id="7" name="ChartObject">
            <a:extLst>
              <a:ext uri="{FF2B5EF4-FFF2-40B4-BE49-F238E27FC236}">
                <a16:creationId xmlns:a16="http://schemas.microsoft.com/office/drawing/2014/main" id="{E1775196-8A1D-DD46-BEAD-40D40927609E}"/>
              </a:ext>
            </a:extLst>
          </p:cNvPr>
          <p:cNvGraphicFramePr/>
          <p:nvPr>
            <p:extLst>
              <p:ext uri="{D42A27DB-BD31-4B8C-83A1-F6EECF244321}">
                <p14:modId xmlns:p14="http://schemas.microsoft.com/office/powerpoint/2010/main" val="3396178854"/>
              </p:ext>
            </p:extLst>
          </p:nvPr>
        </p:nvGraphicFramePr>
        <p:xfrm>
          <a:off x="6949346" y="2398564"/>
          <a:ext cx="5051309" cy="3274393"/>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8" name="ChartObject">
            <a:extLst>
              <a:ext uri="{FF2B5EF4-FFF2-40B4-BE49-F238E27FC236}">
                <a16:creationId xmlns:a16="http://schemas.microsoft.com/office/drawing/2014/main" id="{4F4DAAF6-A387-D844-8729-76EDE311C02E}"/>
              </a:ext>
            </a:extLst>
          </p:cNvPr>
          <p:cNvGraphicFramePr/>
          <p:nvPr>
            <p:extLst>
              <p:ext uri="{D42A27DB-BD31-4B8C-83A1-F6EECF244321}">
                <p14:modId xmlns:p14="http://schemas.microsoft.com/office/powerpoint/2010/main" val="2841568753"/>
              </p:ext>
            </p:extLst>
          </p:nvPr>
        </p:nvGraphicFramePr>
        <p:xfrm>
          <a:off x="645396" y="2398566"/>
          <a:ext cx="6551763" cy="3274392"/>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6634950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6" name="ChartObject">
            <a:extLst>
              <a:ext uri="{FF2B5EF4-FFF2-40B4-BE49-F238E27FC236}">
                <a16:creationId xmlns:a16="http://schemas.microsoft.com/office/drawing/2014/main" id="{D72850D1-01A1-AF45-9AC7-6BAFB7BB042D}"/>
              </a:ext>
            </a:extLst>
          </p:cNvPr>
          <p:cNvGraphicFramePr/>
          <p:nvPr>
            <p:extLst>
              <p:ext uri="{D42A27DB-BD31-4B8C-83A1-F6EECF244321}">
                <p14:modId xmlns:p14="http://schemas.microsoft.com/office/powerpoint/2010/main" val="3248727811"/>
              </p:ext>
            </p:extLst>
          </p:nvPr>
        </p:nvGraphicFramePr>
        <p:xfrm>
          <a:off x="-197619" y="1088809"/>
          <a:ext cx="6905718" cy="4713685"/>
        </p:xfrm>
        <a:graphic>
          <a:graphicData uri="http://schemas.openxmlformats.org/drawingml/2006/chart">
            <c:chart xmlns:c="http://schemas.openxmlformats.org/drawingml/2006/chart" xmlns:r="http://schemas.openxmlformats.org/officeDocument/2006/relationships" r:id="rId2"/>
          </a:graphicData>
        </a:graphic>
      </p:graphicFrame>
      <p:sp>
        <p:nvSpPr>
          <p:cNvPr id="13" name="Rectangle 12">
            <a:extLst>
              <a:ext uri="{FF2B5EF4-FFF2-40B4-BE49-F238E27FC236}">
                <a16:creationId xmlns:a16="http://schemas.microsoft.com/office/drawing/2014/main" id="{265D8826-4BFA-C547-B662-112DB93E0A8E}"/>
              </a:ext>
            </a:extLst>
          </p:cNvPr>
          <p:cNvSpPr/>
          <p:nvPr/>
        </p:nvSpPr>
        <p:spPr>
          <a:xfrm>
            <a:off x="5132884" y="1897198"/>
            <a:ext cx="232347" cy="3229438"/>
          </a:xfrm>
          <a:prstGeom prst="rect">
            <a:avLst/>
          </a:prstGeom>
          <a:solidFill>
            <a:srgbClr val="00535E"/>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Title 3">
            <a:extLst>
              <a:ext uri="{FF2B5EF4-FFF2-40B4-BE49-F238E27FC236}">
                <a16:creationId xmlns:a16="http://schemas.microsoft.com/office/drawing/2014/main" id="{2157715D-E021-4F49-98F5-9450FF389430}"/>
              </a:ext>
            </a:extLst>
          </p:cNvPr>
          <p:cNvSpPr txBox="1">
            <a:spLocks/>
          </p:cNvSpPr>
          <p:nvPr/>
        </p:nvSpPr>
        <p:spPr>
          <a:xfrm>
            <a:off x="645396" y="569934"/>
            <a:ext cx="8815033" cy="515378"/>
          </a:xfrm>
          <a:prstGeom prst="rect">
            <a:avLst/>
          </a:prstGeom>
        </p:spPr>
        <p:txBody>
          <a:bodyPr/>
          <a:lstStyle>
            <a:lvl1pPr algn="l" defTabSz="914400" rtl="0" eaLnBrk="1" latinLnBrk="0" hangingPunct="1">
              <a:lnSpc>
                <a:spcPct val="90000"/>
              </a:lnSpc>
              <a:spcBef>
                <a:spcPct val="0"/>
              </a:spcBef>
              <a:buNone/>
              <a:defRPr sz="2000" kern="1200" baseline="0">
                <a:solidFill>
                  <a:schemeClr val="bg1"/>
                </a:solidFill>
                <a:latin typeface="Gotham Light" pitchFamily="2" charset="0"/>
                <a:ea typeface="+mj-ea"/>
                <a:cs typeface="+mj-cs"/>
              </a:defRPr>
            </a:lvl1pPr>
          </a:lstStyle>
          <a:p>
            <a:r>
              <a:rPr lang="en-US" dirty="0"/>
              <a:t> Use of Consulting Services Across Businesses </a:t>
            </a:r>
            <a:endParaRPr lang="en-GB" dirty="0"/>
          </a:p>
        </p:txBody>
      </p:sp>
      <p:sp>
        <p:nvSpPr>
          <p:cNvPr id="10" name="Rectangle 9">
            <a:extLst>
              <a:ext uri="{FF2B5EF4-FFF2-40B4-BE49-F238E27FC236}">
                <a16:creationId xmlns:a16="http://schemas.microsoft.com/office/drawing/2014/main" id="{33D4F6EC-29B3-E541-92EE-7C1C8E75E6AA}"/>
              </a:ext>
            </a:extLst>
          </p:cNvPr>
          <p:cNvSpPr/>
          <p:nvPr/>
        </p:nvSpPr>
        <p:spPr>
          <a:xfrm>
            <a:off x="739514" y="1202084"/>
            <a:ext cx="7722433" cy="307777"/>
          </a:xfrm>
          <a:prstGeom prst="rect">
            <a:avLst/>
          </a:prstGeom>
        </p:spPr>
        <p:txBody>
          <a:bodyPr wrap="square">
            <a:spAutoFit/>
          </a:bodyPr>
          <a:lstStyle/>
          <a:p>
            <a:pPr>
              <a:buClr>
                <a:schemeClr val="bg1"/>
              </a:buClr>
            </a:pPr>
            <a:r>
              <a:rPr lang="en-GB" sz="1400" dirty="0">
                <a:solidFill>
                  <a:schemeClr val="tx1">
                    <a:lumMod val="85000"/>
                    <a:lumOff val="15000"/>
                  </a:schemeClr>
                </a:solidFill>
                <a:latin typeface="Gotham Light" pitchFamily="2" charset="0"/>
              </a:rPr>
              <a:t>Survey question: </a:t>
            </a:r>
            <a:r>
              <a:rPr lang="en-GB" sz="1400" b="1" dirty="0">
                <a:solidFill>
                  <a:schemeClr val="tx1">
                    <a:lumMod val="85000"/>
                    <a:lumOff val="15000"/>
                  </a:schemeClr>
                </a:solidFill>
                <a:latin typeface="Gotham Bold" pitchFamily="2" charset="0"/>
                <a:cs typeface="Gotham Bold" pitchFamily="2" charset="0"/>
              </a:rPr>
              <a:t>Does your organisation use the services of consulting firms?</a:t>
            </a:r>
          </a:p>
        </p:txBody>
      </p:sp>
      <p:sp>
        <p:nvSpPr>
          <p:cNvPr id="12" name="TextBox 11">
            <a:extLst>
              <a:ext uri="{FF2B5EF4-FFF2-40B4-BE49-F238E27FC236}">
                <a16:creationId xmlns:a16="http://schemas.microsoft.com/office/drawing/2014/main" id="{47607A71-9C1F-E14F-B183-C4D9EC6DE56C}"/>
              </a:ext>
            </a:extLst>
          </p:cNvPr>
          <p:cNvSpPr txBox="1"/>
          <p:nvPr/>
        </p:nvSpPr>
        <p:spPr>
          <a:xfrm>
            <a:off x="5056150" y="1952741"/>
            <a:ext cx="5459449" cy="3173895"/>
          </a:xfrm>
          <a:prstGeom prst="rect">
            <a:avLst/>
          </a:prstGeom>
        </p:spPr>
        <p:txBody>
          <a:bodyPr vert="horz" wrap="square" lIns="0" tIns="0" rIns="0" bIns="0" rtlCol="0">
            <a:noAutofit/>
          </a:bodyPr>
          <a:lstStyle/>
          <a:p>
            <a:pPr lvl="1" indent="-285750">
              <a:lnSpc>
                <a:spcPct val="150000"/>
              </a:lnSpc>
              <a:buClr>
                <a:schemeClr val="bg1"/>
              </a:buClr>
              <a:buFont typeface="Arial" panose="020B0604020202020204" pitchFamily="34" charset="0"/>
              <a:buChar char="•"/>
            </a:pPr>
            <a:r>
              <a:rPr lang="en-GB" sz="1000" dirty="0">
                <a:solidFill>
                  <a:schemeClr val="tx1">
                    <a:lumMod val="85000"/>
                    <a:lumOff val="15000"/>
                  </a:schemeClr>
                </a:solidFill>
                <a:latin typeface="Gotham Light" pitchFamily="2" charset="0"/>
              </a:rPr>
              <a:t>84% of businesses polled used consulting services.</a:t>
            </a:r>
          </a:p>
          <a:p>
            <a:pPr lvl="1" indent="-285750">
              <a:lnSpc>
                <a:spcPct val="150000"/>
              </a:lnSpc>
              <a:buClr>
                <a:schemeClr val="bg1"/>
              </a:buClr>
              <a:buFont typeface="Arial" panose="020B0604020202020204" pitchFamily="34" charset="0"/>
              <a:buChar char="•"/>
            </a:pPr>
            <a:endParaRPr lang="en-GB" sz="1000" dirty="0">
              <a:solidFill>
                <a:schemeClr val="tx1">
                  <a:lumMod val="85000"/>
                  <a:lumOff val="15000"/>
                </a:schemeClr>
              </a:solidFill>
              <a:latin typeface="Gotham Light" pitchFamily="2" charset="0"/>
            </a:endParaRPr>
          </a:p>
          <a:p>
            <a:pPr lvl="1" indent="-285750">
              <a:lnSpc>
                <a:spcPct val="150000"/>
              </a:lnSpc>
              <a:buClr>
                <a:schemeClr val="bg1"/>
              </a:buClr>
              <a:buFont typeface="Arial" panose="020B0604020202020204" pitchFamily="34" charset="0"/>
              <a:buChar char="•"/>
            </a:pPr>
            <a:r>
              <a:rPr lang="en-GB" sz="1000" dirty="0">
                <a:solidFill>
                  <a:schemeClr val="tx1">
                    <a:lumMod val="85000"/>
                    <a:lumOff val="15000"/>
                  </a:schemeClr>
                </a:solidFill>
                <a:latin typeface="Gotham Light" pitchFamily="2" charset="0"/>
              </a:rPr>
              <a:t>Use of consulting was relatively even across company size (both big and small).</a:t>
            </a:r>
          </a:p>
          <a:p>
            <a:pPr lvl="1" indent="-285750">
              <a:lnSpc>
                <a:spcPct val="150000"/>
              </a:lnSpc>
              <a:buClr>
                <a:schemeClr val="bg1"/>
              </a:buClr>
              <a:buFont typeface="Arial" panose="020B0604020202020204" pitchFamily="34" charset="0"/>
              <a:buChar char="•"/>
            </a:pPr>
            <a:endParaRPr lang="en-GB" sz="1000" dirty="0">
              <a:solidFill>
                <a:schemeClr val="tx1">
                  <a:lumMod val="85000"/>
                  <a:lumOff val="15000"/>
                </a:schemeClr>
              </a:solidFill>
              <a:latin typeface="Gotham Light" pitchFamily="2" charset="0"/>
            </a:endParaRPr>
          </a:p>
          <a:p>
            <a:pPr lvl="1" indent="-285750">
              <a:lnSpc>
                <a:spcPct val="150000"/>
              </a:lnSpc>
              <a:buClr>
                <a:schemeClr val="bg1"/>
              </a:buClr>
              <a:buFont typeface="Arial" panose="020B0604020202020204" pitchFamily="34" charset="0"/>
              <a:buChar char="•"/>
            </a:pPr>
            <a:r>
              <a:rPr lang="en-GB" sz="1000" dirty="0">
                <a:solidFill>
                  <a:schemeClr val="tx1">
                    <a:lumMod val="85000"/>
                    <a:lumOff val="15000"/>
                  </a:schemeClr>
                </a:solidFill>
                <a:latin typeface="Gotham Light" pitchFamily="2" charset="0"/>
              </a:rPr>
              <a:t>Lowest use found among Transportation (71%) and Government &amp; Public Sector (75%) segments.</a:t>
            </a:r>
          </a:p>
          <a:p>
            <a:pPr lvl="1" indent="-285750">
              <a:lnSpc>
                <a:spcPct val="150000"/>
              </a:lnSpc>
              <a:buClr>
                <a:schemeClr val="bg1"/>
              </a:buClr>
              <a:buFont typeface="Arial" panose="020B0604020202020204" pitchFamily="34" charset="0"/>
              <a:buChar char="•"/>
            </a:pPr>
            <a:endParaRPr lang="en-GB" sz="1000" dirty="0">
              <a:solidFill>
                <a:schemeClr val="tx1">
                  <a:lumMod val="85000"/>
                  <a:lumOff val="15000"/>
                </a:schemeClr>
              </a:solidFill>
              <a:latin typeface="Gotham Light" pitchFamily="2" charset="0"/>
            </a:endParaRPr>
          </a:p>
          <a:p>
            <a:pPr lvl="1" indent="-285750">
              <a:lnSpc>
                <a:spcPct val="150000"/>
              </a:lnSpc>
              <a:buClr>
                <a:schemeClr val="bg1"/>
              </a:buClr>
              <a:buFont typeface="Arial" panose="020B0604020202020204" pitchFamily="34" charset="0"/>
              <a:buChar char="•"/>
            </a:pPr>
            <a:r>
              <a:rPr lang="en-GB" sz="1000" dirty="0">
                <a:solidFill>
                  <a:schemeClr val="tx1">
                    <a:lumMod val="85000"/>
                    <a:lumOff val="15000"/>
                  </a:schemeClr>
                </a:solidFill>
                <a:latin typeface="Gotham Light" pitchFamily="2" charset="0"/>
              </a:rPr>
              <a:t>Private Health &amp; Life Sciences firms had the highest representation of use, with 100% of respondents indicating that their firms have leveraged consulting services, followed by Digital &amp; Technology and Manufacturing segments, with 91% use respectively.  </a:t>
            </a:r>
          </a:p>
        </p:txBody>
      </p:sp>
      <p:sp>
        <p:nvSpPr>
          <p:cNvPr id="15" name="Rectangle 14">
            <a:extLst>
              <a:ext uri="{FF2B5EF4-FFF2-40B4-BE49-F238E27FC236}">
                <a16:creationId xmlns:a16="http://schemas.microsoft.com/office/drawing/2014/main" id="{E188D3DD-04AC-A64C-BCFB-F19F01527EE1}"/>
              </a:ext>
            </a:extLst>
          </p:cNvPr>
          <p:cNvSpPr/>
          <p:nvPr/>
        </p:nvSpPr>
        <p:spPr>
          <a:xfrm>
            <a:off x="739514" y="5459360"/>
            <a:ext cx="9176479" cy="527067"/>
          </a:xfrm>
          <a:prstGeom prst="rect">
            <a:avLst/>
          </a:prstGeom>
        </p:spPr>
        <p:txBody>
          <a:bodyPr wrap="square">
            <a:spAutoFit/>
          </a:bodyPr>
          <a:lstStyle/>
          <a:p>
            <a:pPr indent="-285750">
              <a:lnSpc>
                <a:spcPct val="150000"/>
              </a:lnSpc>
              <a:buClr>
                <a:schemeClr val="bg1"/>
              </a:buClr>
            </a:pPr>
            <a:r>
              <a:rPr lang="en-GB" sz="1000" dirty="0">
                <a:solidFill>
                  <a:schemeClr val="tx1">
                    <a:lumMod val="85000"/>
                    <a:lumOff val="15000"/>
                  </a:schemeClr>
                </a:solidFill>
                <a:latin typeface="Gotham Light" pitchFamily="2" charset="0"/>
              </a:rPr>
              <a:t>For non-users (16%), the bulk of respondents indicated that their organisations have refrained from using consulting services due to budgetary restraints and/or because they have an existing in-house solution. </a:t>
            </a:r>
          </a:p>
        </p:txBody>
      </p:sp>
      <p:cxnSp>
        <p:nvCxnSpPr>
          <p:cNvPr id="18" name="Straight Connector 17">
            <a:extLst>
              <a:ext uri="{FF2B5EF4-FFF2-40B4-BE49-F238E27FC236}">
                <a16:creationId xmlns:a16="http://schemas.microsoft.com/office/drawing/2014/main" id="{7A96C949-D2F2-EE4D-B820-086945A851C5}"/>
              </a:ext>
            </a:extLst>
          </p:cNvPr>
          <p:cNvCxnSpPr/>
          <p:nvPr/>
        </p:nvCxnSpPr>
        <p:spPr>
          <a:xfrm flipH="1">
            <a:off x="3192905" y="1897198"/>
            <a:ext cx="2172326" cy="0"/>
          </a:xfrm>
          <a:prstGeom prst="line">
            <a:avLst/>
          </a:prstGeom>
          <a:ln>
            <a:solidFill>
              <a:srgbClr val="00535E"/>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968CDA26-368D-674A-B543-808ACC4A0423}"/>
              </a:ext>
            </a:extLst>
          </p:cNvPr>
          <p:cNvCxnSpPr/>
          <p:nvPr/>
        </p:nvCxnSpPr>
        <p:spPr>
          <a:xfrm flipH="1">
            <a:off x="3192905" y="5128753"/>
            <a:ext cx="2172326" cy="0"/>
          </a:xfrm>
          <a:prstGeom prst="line">
            <a:avLst/>
          </a:prstGeom>
          <a:ln>
            <a:solidFill>
              <a:srgbClr val="00535E"/>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2454448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2" name="ChartObject">
            <a:extLst>
              <a:ext uri="{FF2B5EF4-FFF2-40B4-BE49-F238E27FC236}">
                <a16:creationId xmlns:a16="http://schemas.microsoft.com/office/drawing/2014/main" id="{D3E2ED9D-CB6A-FC4B-B628-E74DB577EF58}"/>
              </a:ext>
            </a:extLst>
          </p:cNvPr>
          <p:cNvGraphicFramePr/>
          <p:nvPr>
            <p:extLst>
              <p:ext uri="{D42A27DB-BD31-4B8C-83A1-F6EECF244321}">
                <p14:modId xmlns:p14="http://schemas.microsoft.com/office/powerpoint/2010/main" val="633549300"/>
              </p:ext>
            </p:extLst>
          </p:nvPr>
        </p:nvGraphicFramePr>
        <p:xfrm>
          <a:off x="645396" y="1783673"/>
          <a:ext cx="10515600" cy="4285208"/>
        </p:xfrm>
        <a:graphic>
          <a:graphicData uri="http://schemas.openxmlformats.org/drawingml/2006/chart">
            <c:chart xmlns:c="http://schemas.openxmlformats.org/drawingml/2006/chart" xmlns:r="http://schemas.openxmlformats.org/officeDocument/2006/relationships" r:id="rId2"/>
          </a:graphicData>
        </a:graphic>
      </p:graphicFrame>
      <p:sp>
        <p:nvSpPr>
          <p:cNvPr id="3" name="Title 3">
            <a:extLst>
              <a:ext uri="{FF2B5EF4-FFF2-40B4-BE49-F238E27FC236}">
                <a16:creationId xmlns:a16="http://schemas.microsoft.com/office/drawing/2014/main" id="{2157715D-E021-4F49-98F5-9450FF389430}"/>
              </a:ext>
            </a:extLst>
          </p:cNvPr>
          <p:cNvSpPr txBox="1">
            <a:spLocks/>
          </p:cNvSpPr>
          <p:nvPr/>
        </p:nvSpPr>
        <p:spPr>
          <a:xfrm>
            <a:off x="645396" y="569934"/>
            <a:ext cx="8815033" cy="515378"/>
          </a:xfrm>
          <a:prstGeom prst="rect">
            <a:avLst/>
          </a:prstGeom>
        </p:spPr>
        <p:txBody>
          <a:bodyPr/>
          <a:lstStyle>
            <a:lvl1pPr algn="l" defTabSz="914400" rtl="0" eaLnBrk="1" latinLnBrk="0" hangingPunct="1">
              <a:lnSpc>
                <a:spcPct val="90000"/>
              </a:lnSpc>
              <a:spcBef>
                <a:spcPct val="0"/>
              </a:spcBef>
              <a:buNone/>
              <a:defRPr sz="2000" kern="1200" baseline="0">
                <a:solidFill>
                  <a:schemeClr val="bg1"/>
                </a:solidFill>
                <a:latin typeface="Gotham Light" pitchFamily="2" charset="0"/>
                <a:ea typeface="+mj-ea"/>
                <a:cs typeface="+mj-cs"/>
              </a:defRPr>
            </a:lvl1pPr>
          </a:lstStyle>
          <a:p>
            <a:r>
              <a:rPr lang="en-US" dirty="0"/>
              <a:t>Definition of Consulting</a:t>
            </a:r>
            <a:endParaRPr lang="en-GB" dirty="0"/>
          </a:p>
        </p:txBody>
      </p:sp>
      <p:sp>
        <p:nvSpPr>
          <p:cNvPr id="15" name="Rectangle 14">
            <a:extLst>
              <a:ext uri="{FF2B5EF4-FFF2-40B4-BE49-F238E27FC236}">
                <a16:creationId xmlns:a16="http://schemas.microsoft.com/office/drawing/2014/main" id="{E188D3DD-04AC-A64C-BCFB-F19F01527EE1}"/>
              </a:ext>
            </a:extLst>
          </p:cNvPr>
          <p:cNvSpPr/>
          <p:nvPr/>
        </p:nvSpPr>
        <p:spPr>
          <a:xfrm>
            <a:off x="739514" y="6161108"/>
            <a:ext cx="9176479" cy="253916"/>
          </a:xfrm>
          <a:prstGeom prst="rect">
            <a:avLst/>
          </a:prstGeom>
        </p:spPr>
        <p:txBody>
          <a:bodyPr wrap="square">
            <a:spAutoFit/>
          </a:bodyPr>
          <a:lstStyle/>
          <a:p>
            <a:r>
              <a:rPr lang="en-US" sz="1000" dirty="0">
                <a:solidFill>
                  <a:schemeClr val="bg1"/>
                </a:solidFill>
                <a:latin typeface="Gotham Light" pitchFamily="2" charset="0"/>
              </a:rPr>
              <a:t>*Respondents were able to select all options that apply. </a:t>
            </a:r>
          </a:p>
        </p:txBody>
      </p:sp>
      <p:sp>
        <p:nvSpPr>
          <p:cNvPr id="11" name="TextBox 10">
            <a:extLst>
              <a:ext uri="{FF2B5EF4-FFF2-40B4-BE49-F238E27FC236}">
                <a16:creationId xmlns:a16="http://schemas.microsoft.com/office/drawing/2014/main" id="{013EEF00-F780-624A-BD00-B4B83DA30CD6}"/>
              </a:ext>
            </a:extLst>
          </p:cNvPr>
          <p:cNvSpPr txBox="1"/>
          <p:nvPr/>
        </p:nvSpPr>
        <p:spPr>
          <a:xfrm>
            <a:off x="734313" y="1150668"/>
            <a:ext cx="10283458" cy="756114"/>
          </a:xfrm>
          <a:prstGeom prst="rect">
            <a:avLst/>
          </a:prstGeom>
        </p:spPr>
        <p:txBody>
          <a:bodyPr vert="horz" wrap="square" lIns="0" tIns="0" rIns="0" bIns="0" rtlCol="0">
            <a:noAutofit/>
          </a:bodyPr>
          <a:lstStyle/>
          <a:p>
            <a:pPr marL="0" indent="0" algn="l" defTabSz="914400" rtl="0" eaLnBrk="1" latinLnBrk="0" hangingPunct="1">
              <a:lnSpc>
                <a:spcPct val="150000"/>
              </a:lnSpc>
              <a:buClr>
                <a:schemeClr val="bg1"/>
              </a:buClr>
              <a:buFontTx/>
              <a:buNone/>
            </a:pPr>
            <a:r>
              <a:rPr lang="en-GB" sz="1000" b="0" i="0" kern="1200" dirty="0">
                <a:solidFill>
                  <a:schemeClr val="tx1">
                    <a:lumMod val="85000"/>
                    <a:lumOff val="15000"/>
                  </a:schemeClr>
                </a:solidFill>
                <a:latin typeface="Gotham Light" pitchFamily="2" charset="0"/>
                <a:ea typeface="+mn-ea"/>
                <a:cs typeface="+mn-cs"/>
              </a:rPr>
              <a:t>When asked their definition of consulting, The four leading definitions for consulting were “transformational support,” “external strategic advice,” and “innovation support,” and “support with digital &amp; technology.” The key theme here is the need for forward-looking external help, especially as it relates to new development and keeping up with changes in technology.  </a:t>
            </a:r>
          </a:p>
        </p:txBody>
      </p:sp>
    </p:spTree>
    <p:extLst>
      <p:ext uri="{BB962C8B-B14F-4D97-AF65-F5344CB8AC3E}">
        <p14:creationId xmlns:p14="http://schemas.microsoft.com/office/powerpoint/2010/main" val="22627482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3">
            <a:extLst>
              <a:ext uri="{FF2B5EF4-FFF2-40B4-BE49-F238E27FC236}">
                <a16:creationId xmlns:a16="http://schemas.microsoft.com/office/drawing/2014/main" id="{2157715D-E021-4F49-98F5-9450FF389430}"/>
              </a:ext>
            </a:extLst>
          </p:cNvPr>
          <p:cNvSpPr txBox="1">
            <a:spLocks/>
          </p:cNvSpPr>
          <p:nvPr/>
        </p:nvSpPr>
        <p:spPr>
          <a:xfrm>
            <a:off x="645396" y="569934"/>
            <a:ext cx="8815033" cy="515378"/>
          </a:xfrm>
          <a:prstGeom prst="rect">
            <a:avLst/>
          </a:prstGeom>
        </p:spPr>
        <p:txBody>
          <a:bodyPr/>
          <a:lstStyle>
            <a:lvl1pPr algn="l" defTabSz="914400" rtl="0" eaLnBrk="1" latinLnBrk="0" hangingPunct="1">
              <a:lnSpc>
                <a:spcPct val="90000"/>
              </a:lnSpc>
              <a:spcBef>
                <a:spcPct val="0"/>
              </a:spcBef>
              <a:buNone/>
              <a:defRPr sz="2000" kern="1200" baseline="0">
                <a:solidFill>
                  <a:schemeClr val="bg1"/>
                </a:solidFill>
                <a:latin typeface="Gotham Light" pitchFamily="2" charset="0"/>
                <a:ea typeface="+mj-ea"/>
                <a:cs typeface="+mj-cs"/>
              </a:defRPr>
            </a:lvl1pPr>
          </a:lstStyle>
          <a:p>
            <a:r>
              <a:rPr lang="en-GB" dirty="0"/>
              <a:t>Organisational</a:t>
            </a:r>
            <a:r>
              <a:rPr lang="en-US" dirty="0"/>
              <a:t> Spend On Consulting Services</a:t>
            </a:r>
            <a:endParaRPr lang="en-GB" dirty="0"/>
          </a:p>
        </p:txBody>
      </p:sp>
      <p:sp>
        <p:nvSpPr>
          <p:cNvPr id="11" name="TextBox 10">
            <a:extLst>
              <a:ext uri="{FF2B5EF4-FFF2-40B4-BE49-F238E27FC236}">
                <a16:creationId xmlns:a16="http://schemas.microsoft.com/office/drawing/2014/main" id="{013EEF00-F780-624A-BD00-B4B83DA30CD6}"/>
              </a:ext>
            </a:extLst>
          </p:cNvPr>
          <p:cNvSpPr txBox="1"/>
          <p:nvPr/>
        </p:nvSpPr>
        <p:spPr>
          <a:xfrm>
            <a:off x="734313" y="1150668"/>
            <a:ext cx="10283458" cy="756114"/>
          </a:xfrm>
          <a:prstGeom prst="rect">
            <a:avLst/>
          </a:prstGeom>
        </p:spPr>
        <p:txBody>
          <a:bodyPr vert="horz" wrap="square" lIns="0" tIns="0" rIns="0" bIns="0" rtlCol="0">
            <a:noAutofit/>
          </a:bodyPr>
          <a:lstStyle/>
          <a:p>
            <a:pPr lvl="0">
              <a:lnSpc>
                <a:spcPct val="150000"/>
              </a:lnSpc>
              <a:buClr>
                <a:schemeClr val="bg1"/>
              </a:buClr>
            </a:pPr>
            <a:r>
              <a:rPr lang="en-US" altLang="en-US" sz="1000" dirty="0">
                <a:solidFill>
                  <a:schemeClr val="tx1">
                    <a:lumMod val="85000"/>
                    <a:lumOff val="15000"/>
                  </a:schemeClr>
                </a:solidFill>
                <a:latin typeface="Gotham Light" pitchFamily="2" charset="0"/>
              </a:rPr>
              <a:t>The bulk of respondents work at firms that spend less than £5M annually on consulting services (65%).</a:t>
            </a:r>
            <a:r>
              <a:rPr lang="en-GB" sz="1000" dirty="0">
                <a:solidFill>
                  <a:schemeClr val="tx1">
                    <a:lumMod val="85000"/>
                    <a:lumOff val="15000"/>
                  </a:schemeClr>
                </a:solidFill>
                <a:latin typeface="Gotham Light" pitchFamily="2" charset="0"/>
              </a:rPr>
              <a:t> Highest spend distributed across Private Health &amp; Life Sciences, Financial Services, and Energy &amp; Resources. A close fourth, predictably, is the Government &amp; Public Sector segment.  </a:t>
            </a:r>
          </a:p>
          <a:p>
            <a:pPr lvl="0">
              <a:lnSpc>
                <a:spcPct val="150000"/>
              </a:lnSpc>
              <a:spcBef>
                <a:spcPts val="1800"/>
              </a:spcBef>
              <a:buClr>
                <a:schemeClr val="bg1"/>
              </a:buClr>
            </a:pPr>
            <a:r>
              <a:rPr lang="en-US" altLang="en-US" sz="1000" dirty="0">
                <a:solidFill>
                  <a:schemeClr val="tx1">
                    <a:lumMod val="85000"/>
                    <a:lumOff val="15000"/>
                  </a:schemeClr>
                </a:solidFill>
                <a:latin typeface="Gotham Light" pitchFamily="2" charset="0"/>
              </a:rPr>
              <a:t> </a:t>
            </a:r>
          </a:p>
        </p:txBody>
      </p:sp>
      <p:graphicFrame>
        <p:nvGraphicFramePr>
          <p:cNvPr id="7" name="ChartObject">
            <a:extLst>
              <a:ext uri="{FF2B5EF4-FFF2-40B4-BE49-F238E27FC236}">
                <a16:creationId xmlns:a16="http://schemas.microsoft.com/office/drawing/2014/main" id="{BDE67381-8962-F747-BA51-FFEF6247A3CE}"/>
              </a:ext>
            </a:extLst>
          </p:cNvPr>
          <p:cNvGraphicFramePr/>
          <p:nvPr>
            <p:extLst>
              <p:ext uri="{D42A27DB-BD31-4B8C-83A1-F6EECF244321}">
                <p14:modId xmlns:p14="http://schemas.microsoft.com/office/powerpoint/2010/main" val="3208772640"/>
              </p:ext>
            </p:extLst>
          </p:nvPr>
        </p:nvGraphicFramePr>
        <p:xfrm>
          <a:off x="380056" y="1468736"/>
          <a:ext cx="4672856" cy="4308947"/>
        </p:xfrm>
        <a:graphic>
          <a:graphicData uri="http://schemas.openxmlformats.org/drawingml/2006/chart">
            <c:chart xmlns:c="http://schemas.openxmlformats.org/drawingml/2006/chart" xmlns:r="http://schemas.openxmlformats.org/officeDocument/2006/relationships" r:id="rId2"/>
          </a:graphicData>
        </a:graphic>
      </p:graphicFrame>
      <p:pic>
        <p:nvPicPr>
          <p:cNvPr id="8" name="Picture 7">
            <a:extLst>
              <a:ext uri="{FF2B5EF4-FFF2-40B4-BE49-F238E27FC236}">
                <a16:creationId xmlns:a16="http://schemas.microsoft.com/office/drawing/2014/main" id="{27BFB2DD-989F-A849-9528-03DC907613DB}"/>
              </a:ext>
            </a:extLst>
          </p:cNvPr>
          <p:cNvPicPr>
            <a:picLocks noChangeAspect="1"/>
          </p:cNvPicPr>
          <p:nvPr/>
        </p:nvPicPr>
        <p:blipFill>
          <a:blip r:embed="rId3"/>
          <a:stretch>
            <a:fillRect/>
          </a:stretch>
        </p:blipFill>
        <p:spPr>
          <a:xfrm>
            <a:off x="5876042" y="1906782"/>
            <a:ext cx="3937442" cy="3800342"/>
          </a:xfrm>
          <a:prstGeom prst="rect">
            <a:avLst/>
          </a:prstGeom>
        </p:spPr>
      </p:pic>
      <p:pic>
        <p:nvPicPr>
          <p:cNvPr id="9" name="Picture 8">
            <a:extLst>
              <a:ext uri="{FF2B5EF4-FFF2-40B4-BE49-F238E27FC236}">
                <a16:creationId xmlns:a16="http://schemas.microsoft.com/office/drawing/2014/main" id="{7028BB54-1B45-CB43-BB96-209E0A9894B9}"/>
              </a:ext>
            </a:extLst>
          </p:cNvPr>
          <p:cNvPicPr>
            <a:picLocks noChangeAspect="1"/>
          </p:cNvPicPr>
          <p:nvPr/>
        </p:nvPicPr>
        <p:blipFill>
          <a:blip r:embed="rId4"/>
          <a:stretch>
            <a:fillRect/>
          </a:stretch>
        </p:blipFill>
        <p:spPr>
          <a:xfrm>
            <a:off x="5647403" y="5843628"/>
            <a:ext cx="5915025" cy="180975"/>
          </a:xfrm>
          <a:prstGeom prst="rect">
            <a:avLst/>
          </a:prstGeom>
        </p:spPr>
      </p:pic>
    </p:spTree>
    <p:extLst>
      <p:ext uri="{BB962C8B-B14F-4D97-AF65-F5344CB8AC3E}">
        <p14:creationId xmlns:p14="http://schemas.microsoft.com/office/powerpoint/2010/main" val="331759031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3">
            <a:extLst>
              <a:ext uri="{FF2B5EF4-FFF2-40B4-BE49-F238E27FC236}">
                <a16:creationId xmlns:a16="http://schemas.microsoft.com/office/drawing/2014/main" id="{2157715D-E021-4F49-98F5-9450FF389430}"/>
              </a:ext>
            </a:extLst>
          </p:cNvPr>
          <p:cNvSpPr txBox="1">
            <a:spLocks/>
          </p:cNvSpPr>
          <p:nvPr/>
        </p:nvSpPr>
        <p:spPr>
          <a:xfrm>
            <a:off x="645396" y="569934"/>
            <a:ext cx="8815033" cy="515378"/>
          </a:xfrm>
          <a:prstGeom prst="rect">
            <a:avLst/>
          </a:prstGeom>
        </p:spPr>
        <p:txBody>
          <a:bodyPr/>
          <a:lstStyle>
            <a:lvl1pPr algn="l" defTabSz="914400" rtl="0" eaLnBrk="1" latinLnBrk="0" hangingPunct="1">
              <a:lnSpc>
                <a:spcPct val="90000"/>
              </a:lnSpc>
              <a:spcBef>
                <a:spcPct val="0"/>
              </a:spcBef>
              <a:buNone/>
              <a:defRPr sz="2000" kern="1200" baseline="0">
                <a:solidFill>
                  <a:schemeClr val="bg1"/>
                </a:solidFill>
                <a:latin typeface="Gotham Light" pitchFamily="2" charset="0"/>
                <a:ea typeface="+mj-ea"/>
                <a:cs typeface="+mj-cs"/>
              </a:defRPr>
            </a:lvl1pPr>
          </a:lstStyle>
          <a:p>
            <a:r>
              <a:rPr lang="en-US" dirty="0"/>
              <a:t>Types of Business Needs Where Consulting Services Are Necessary</a:t>
            </a:r>
            <a:endParaRPr lang="en-GB" dirty="0"/>
          </a:p>
        </p:txBody>
      </p:sp>
      <p:sp>
        <p:nvSpPr>
          <p:cNvPr id="11" name="TextBox 10">
            <a:extLst>
              <a:ext uri="{FF2B5EF4-FFF2-40B4-BE49-F238E27FC236}">
                <a16:creationId xmlns:a16="http://schemas.microsoft.com/office/drawing/2014/main" id="{013EEF00-F780-624A-BD00-B4B83DA30CD6}"/>
              </a:ext>
            </a:extLst>
          </p:cNvPr>
          <p:cNvSpPr txBox="1"/>
          <p:nvPr/>
        </p:nvSpPr>
        <p:spPr>
          <a:xfrm>
            <a:off x="734313" y="1150668"/>
            <a:ext cx="10283458" cy="756114"/>
          </a:xfrm>
          <a:prstGeom prst="rect">
            <a:avLst/>
          </a:prstGeom>
        </p:spPr>
        <p:txBody>
          <a:bodyPr vert="horz" wrap="square" lIns="0" tIns="0" rIns="0" bIns="0" rtlCol="0">
            <a:noAutofit/>
          </a:bodyPr>
          <a:lstStyle/>
          <a:p>
            <a:r>
              <a:rPr lang="en-US" sz="1000" dirty="0">
                <a:solidFill>
                  <a:schemeClr val="tx1">
                    <a:lumMod val="85000"/>
                    <a:lumOff val="15000"/>
                  </a:schemeClr>
                </a:solidFill>
                <a:latin typeface="Gotham Light" pitchFamily="2" charset="0"/>
              </a:rPr>
              <a:t>Considered in the aggregate, we see a wide distribution across the varied list of business needs, with the highest representation in “business transformation” and “digital &amp; technology advisory.” In looking  at the enterprise level businesses, we see a larger representation in the ‘business transformation’ need area among larger UK businesses, and much higher percentage of respondents acknowledging the need for help with ‘change management’ – an area that presents a much bigger issue the larger your business becomes. </a:t>
            </a:r>
          </a:p>
          <a:p>
            <a:pPr lvl="0"/>
            <a:endParaRPr lang="en-US" sz="1000" dirty="0">
              <a:solidFill>
                <a:srgbClr val="0C4162"/>
              </a:solidFill>
              <a:cs typeface="Arial"/>
            </a:endParaRPr>
          </a:p>
        </p:txBody>
      </p:sp>
      <p:sp>
        <p:nvSpPr>
          <p:cNvPr id="7" name="Rectangle 6">
            <a:extLst>
              <a:ext uri="{FF2B5EF4-FFF2-40B4-BE49-F238E27FC236}">
                <a16:creationId xmlns:a16="http://schemas.microsoft.com/office/drawing/2014/main" id="{7233FCDD-9383-EB42-8B89-18198BC77DBF}"/>
              </a:ext>
            </a:extLst>
          </p:cNvPr>
          <p:cNvSpPr/>
          <p:nvPr/>
        </p:nvSpPr>
        <p:spPr>
          <a:xfrm>
            <a:off x="645396" y="6161108"/>
            <a:ext cx="9176479" cy="253916"/>
          </a:xfrm>
          <a:prstGeom prst="rect">
            <a:avLst/>
          </a:prstGeom>
        </p:spPr>
        <p:txBody>
          <a:bodyPr wrap="square">
            <a:spAutoFit/>
          </a:bodyPr>
          <a:lstStyle/>
          <a:p>
            <a:r>
              <a:rPr lang="en-US" sz="1000" dirty="0">
                <a:solidFill>
                  <a:schemeClr val="bg1"/>
                </a:solidFill>
                <a:latin typeface="Gotham Light" pitchFamily="2" charset="0"/>
              </a:rPr>
              <a:t>*Respondents were able to select up 4 definitions. </a:t>
            </a:r>
          </a:p>
        </p:txBody>
      </p:sp>
      <p:sp>
        <p:nvSpPr>
          <p:cNvPr id="8" name="TextBox 7">
            <a:extLst>
              <a:ext uri="{FF2B5EF4-FFF2-40B4-BE49-F238E27FC236}">
                <a16:creationId xmlns:a16="http://schemas.microsoft.com/office/drawing/2014/main" id="{A6A3FF91-5683-6146-9AAD-F5AD0F4FDE3C}"/>
              </a:ext>
            </a:extLst>
          </p:cNvPr>
          <p:cNvSpPr txBox="1"/>
          <p:nvPr/>
        </p:nvSpPr>
        <p:spPr>
          <a:xfrm>
            <a:off x="734313" y="5723814"/>
            <a:ext cx="9805350" cy="450105"/>
          </a:xfrm>
          <a:prstGeom prst="rect">
            <a:avLst/>
          </a:prstGeom>
        </p:spPr>
        <p:txBody>
          <a:bodyPr vert="horz" wrap="square" lIns="0" tIns="0" rIns="0" bIns="0" rtlCol="0">
            <a:noAutofit/>
          </a:bodyPr>
          <a:lstStyle/>
          <a:p>
            <a:r>
              <a:rPr lang="en-GB" sz="1000" dirty="0">
                <a:solidFill>
                  <a:schemeClr val="tx1">
                    <a:lumMod val="85000"/>
                    <a:lumOff val="15000"/>
                  </a:schemeClr>
                </a:solidFill>
                <a:latin typeface="Gotham Light" pitchFamily="2" charset="0"/>
              </a:rPr>
              <a:t>In the </a:t>
            </a:r>
            <a:r>
              <a:rPr lang="en-GB" sz="1000" b="1" dirty="0">
                <a:solidFill>
                  <a:schemeClr val="tx1">
                    <a:lumMod val="85000"/>
                    <a:lumOff val="15000"/>
                  </a:schemeClr>
                </a:solidFill>
                <a:latin typeface="Gotham Bold" pitchFamily="2" charset="0"/>
                <a:cs typeface="Gotham Bold" pitchFamily="2" charset="0"/>
              </a:rPr>
              <a:t>Government &amp; Public Sector</a:t>
            </a:r>
            <a:r>
              <a:rPr lang="en-GB" sz="1000" dirty="0">
                <a:solidFill>
                  <a:schemeClr val="tx1">
                    <a:lumMod val="85000"/>
                    <a:lumOff val="15000"/>
                  </a:schemeClr>
                </a:solidFill>
                <a:latin typeface="Gotham Light" pitchFamily="2" charset="0"/>
              </a:rPr>
              <a:t> segment, the biggest needs are business transformation, change management, and digital &amp; technology advisory. Among the </a:t>
            </a:r>
            <a:r>
              <a:rPr lang="en-GB" sz="1000" b="1" dirty="0">
                <a:solidFill>
                  <a:schemeClr val="tx1">
                    <a:lumMod val="85000"/>
                    <a:lumOff val="15000"/>
                  </a:schemeClr>
                </a:solidFill>
                <a:latin typeface="Gotham Bold" pitchFamily="2" charset="0"/>
                <a:cs typeface="Gotham Bold" pitchFamily="2" charset="0"/>
              </a:rPr>
              <a:t>smallest organisations</a:t>
            </a:r>
            <a:r>
              <a:rPr lang="en-GB" sz="1000" dirty="0">
                <a:solidFill>
                  <a:schemeClr val="tx1">
                    <a:lumMod val="85000"/>
                    <a:lumOff val="15000"/>
                  </a:schemeClr>
                </a:solidFill>
                <a:latin typeface="Gotham Light" pitchFamily="2" charset="0"/>
              </a:rPr>
              <a:t>, the biggest needs are business transformation, quality management, and risk management. </a:t>
            </a:r>
          </a:p>
          <a:p>
            <a:endParaRPr lang="en-GB" sz="1000" dirty="0">
              <a:solidFill>
                <a:srgbClr val="0C4162"/>
              </a:solidFill>
            </a:endParaRPr>
          </a:p>
        </p:txBody>
      </p:sp>
      <p:graphicFrame>
        <p:nvGraphicFramePr>
          <p:cNvPr id="9" name="ChartObject">
            <a:extLst>
              <a:ext uri="{FF2B5EF4-FFF2-40B4-BE49-F238E27FC236}">
                <a16:creationId xmlns:a16="http://schemas.microsoft.com/office/drawing/2014/main" id="{210870A5-C32A-7844-A26D-35F5899D0A70}"/>
              </a:ext>
            </a:extLst>
          </p:cNvPr>
          <p:cNvGraphicFramePr/>
          <p:nvPr>
            <p:extLst>
              <p:ext uri="{D42A27DB-BD31-4B8C-83A1-F6EECF244321}">
                <p14:modId xmlns:p14="http://schemas.microsoft.com/office/powerpoint/2010/main" val="830481456"/>
              </p:ext>
            </p:extLst>
          </p:nvPr>
        </p:nvGraphicFramePr>
        <p:xfrm>
          <a:off x="5608369" y="1932133"/>
          <a:ext cx="6931974" cy="3555929"/>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0" name="ChartObject">
            <a:extLst>
              <a:ext uri="{FF2B5EF4-FFF2-40B4-BE49-F238E27FC236}">
                <a16:creationId xmlns:a16="http://schemas.microsoft.com/office/drawing/2014/main" id="{E46D6A08-F959-9948-9A59-E954E6F257CC}"/>
              </a:ext>
            </a:extLst>
          </p:cNvPr>
          <p:cNvGraphicFramePr/>
          <p:nvPr>
            <p:extLst>
              <p:ext uri="{D42A27DB-BD31-4B8C-83A1-F6EECF244321}">
                <p14:modId xmlns:p14="http://schemas.microsoft.com/office/powerpoint/2010/main" val="3052057767"/>
              </p:ext>
            </p:extLst>
          </p:nvPr>
        </p:nvGraphicFramePr>
        <p:xfrm>
          <a:off x="583458" y="1906783"/>
          <a:ext cx="5349986" cy="3508096"/>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69468650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3">
            <a:extLst>
              <a:ext uri="{FF2B5EF4-FFF2-40B4-BE49-F238E27FC236}">
                <a16:creationId xmlns:a16="http://schemas.microsoft.com/office/drawing/2014/main" id="{2157715D-E021-4F49-98F5-9450FF389430}"/>
              </a:ext>
            </a:extLst>
          </p:cNvPr>
          <p:cNvSpPr txBox="1">
            <a:spLocks/>
          </p:cNvSpPr>
          <p:nvPr/>
        </p:nvSpPr>
        <p:spPr>
          <a:xfrm>
            <a:off x="645396" y="569934"/>
            <a:ext cx="8815033" cy="515378"/>
          </a:xfrm>
          <a:prstGeom prst="rect">
            <a:avLst/>
          </a:prstGeom>
        </p:spPr>
        <p:txBody>
          <a:bodyPr/>
          <a:lstStyle>
            <a:lvl1pPr algn="l" defTabSz="914400" rtl="0" eaLnBrk="1" latinLnBrk="0" hangingPunct="1">
              <a:lnSpc>
                <a:spcPct val="90000"/>
              </a:lnSpc>
              <a:spcBef>
                <a:spcPct val="0"/>
              </a:spcBef>
              <a:buNone/>
              <a:defRPr sz="2000" kern="1200" baseline="0">
                <a:solidFill>
                  <a:schemeClr val="bg1"/>
                </a:solidFill>
                <a:latin typeface="Gotham Light" pitchFamily="2" charset="0"/>
                <a:ea typeface="+mj-ea"/>
                <a:cs typeface="+mj-cs"/>
              </a:defRPr>
            </a:lvl1pPr>
          </a:lstStyle>
          <a:p>
            <a:r>
              <a:rPr lang="en-US" dirty="0"/>
              <a:t>What have businesses most valued in past projects &amp; engagements? </a:t>
            </a:r>
            <a:endParaRPr lang="en-GB" dirty="0"/>
          </a:p>
        </p:txBody>
      </p:sp>
      <p:sp>
        <p:nvSpPr>
          <p:cNvPr id="15" name="Rectangle 14">
            <a:extLst>
              <a:ext uri="{FF2B5EF4-FFF2-40B4-BE49-F238E27FC236}">
                <a16:creationId xmlns:a16="http://schemas.microsoft.com/office/drawing/2014/main" id="{E188D3DD-04AC-A64C-BCFB-F19F01527EE1}"/>
              </a:ext>
            </a:extLst>
          </p:cNvPr>
          <p:cNvSpPr/>
          <p:nvPr/>
        </p:nvSpPr>
        <p:spPr>
          <a:xfrm>
            <a:off x="739514" y="6161108"/>
            <a:ext cx="9176479" cy="253916"/>
          </a:xfrm>
          <a:prstGeom prst="rect">
            <a:avLst/>
          </a:prstGeom>
        </p:spPr>
        <p:txBody>
          <a:bodyPr wrap="square">
            <a:spAutoFit/>
          </a:bodyPr>
          <a:lstStyle/>
          <a:p>
            <a:r>
              <a:rPr lang="en-US" sz="1000" dirty="0">
                <a:solidFill>
                  <a:schemeClr val="bg1"/>
                </a:solidFill>
                <a:latin typeface="Gotham Light" pitchFamily="2" charset="0"/>
              </a:rPr>
              <a:t>*Respondents were able to select up 4 definitions. </a:t>
            </a:r>
          </a:p>
        </p:txBody>
      </p:sp>
      <p:sp>
        <p:nvSpPr>
          <p:cNvPr id="11" name="TextBox 10">
            <a:extLst>
              <a:ext uri="{FF2B5EF4-FFF2-40B4-BE49-F238E27FC236}">
                <a16:creationId xmlns:a16="http://schemas.microsoft.com/office/drawing/2014/main" id="{013EEF00-F780-624A-BD00-B4B83DA30CD6}"/>
              </a:ext>
            </a:extLst>
          </p:cNvPr>
          <p:cNvSpPr txBox="1"/>
          <p:nvPr/>
        </p:nvSpPr>
        <p:spPr>
          <a:xfrm>
            <a:off x="734313" y="1150668"/>
            <a:ext cx="10283458" cy="756114"/>
          </a:xfrm>
          <a:prstGeom prst="rect">
            <a:avLst/>
          </a:prstGeom>
        </p:spPr>
        <p:txBody>
          <a:bodyPr vert="horz" wrap="square" lIns="0" tIns="0" rIns="0" bIns="0" rtlCol="0">
            <a:noAutofit/>
          </a:bodyPr>
          <a:lstStyle/>
          <a:p>
            <a:pPr>
              <a:lnSpc>
                <a:spcPct val="150000"/>
              </a:lnSpc>
              <a:buClr>
                <a:schemeClr val="bg1"/>
              </a:buClr>
            </a:pPr>
            <a:r>
              <a:rPr lang="en-US" sz="1000" dirty="0">
                <a:solidFill>
                  <a:schemeClr val="tx1">
                    <a:lumMod val="85000"/>
                    <a:lumOff val="15000"/>
                  </a:schemeClr>
                </a:solidFill>
                <a:latin typeface="Gotham Light" pitchFamily="2" charset="0"/>
              </a:rPr>
              <a:t>Overwhelmingly, business influencers &amp; leaders most value some form of transformational outcome. Achieving the objects mapped out for the engagement and overall learning came in as a close second and third, respectively. </a:t>
            </a:r>
          </a:p>
        </p:txBody>
      </p:sp>
      <p:graphicFrame>
        <p:nvGraphicFramePr>
          <p:cNvPr id="7" name="ChartObject">
            <a:extLst>
              <a:ext uri="{FF2B5EF4-FFF2-40B4-BE49-F238E27FC236}">
                <a16:creationId xmlns:a16="http://schemas.microsoft.com/office/drawing/2014/main" id="{C7F1ECAC-1BB1-0446-941D-86B0D74B366C}"/>
              </a:ext>
            </a:extLst>
          </p:cNvPr>
          <p:cNvGraphicFramePr/>
          <p:nvPr>
            <p:extLst>
              <p:ext uri="{D42A27DB-BD31-4B8C-83A1-F6EECF244321}">
                <p14:modId xmlns:p14="http://schemas.microsoft.com/office/powerpoint/2010/main" val="2683809690"/>
              </p:ext>
            </p:extLst>
          </p:nvPr>
        </p:nvGraphicFramePr>
        <p:xfrm>
          <a:off x="375844" y="1972138"/>
          <a:ext cx="11261558" cy="409928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20486915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3">
            <a:extLst>
              <a:ext uri="{FF2B5EF4-FFF2-40B4-BE49-F238E27FC236}">
                <a16:creationId xmlns:a16="http://schemas.microsoft.com/office/drawing/2014/main" id="{2157715D-E021-4F49-98F5-9450FF389430}"/>
              </a:ext>
            </a:extLst>
          </p:cNvPr>
          <p:cNvSpPr txBox="1">
            <a:spLocks/>
          </p:cNvSpPr>
          <p:nvPr/>
        </p:nvSpPr>
        <p:spPr>
          <a:xfrm>
            <a:off x="645396" y="569934"/>
            <a:ext cx="8815033" cy="515378"/>
          </a:xfrm>
          <a:prstGeom prst="rect">
            <a:avLst/>
          </a:prstGeom>
        </p:spPr>
        <p:txBody>
          <a:bodyPr/>
          <a:lstStyle>
            <a:lvl1pPr algn="l" defTabSz="914400" rtl="0" eaLnBrk="1" latinLnBrk="0" hangingPunct="1">
              <a:lnSpc>
                <a:spcPct val="90000"/>
              </a:lnSpc>
              <a:spcBef>
                <a:spcPct val="0"/>
              </a:spcBef>
              <a:buNone/>
              <a:defRPr sz="2000" kern="1200" baseline="0">
                <a:solidFill>
                  <a:schemeClr val="bg1"/>
                </a:solidFill>
                <a:latin typeface="Gotham Light" pitchFamily="2" charset="0"/>
                <a:ea typeface="+mj-ea"/>
                <a:cs typeface="+mj-cs"/>
              </a:defRPr>
            </a:lvl1pPr>
          </a:lstStyle>
          <a:p>
            <a:r>
              <a:rPr lang="en-US" dirty="0"/>
              <a:t>What have public sector businesses most valued in past projects?</a:t>
            </a:r>
            <a:endParaRPr lang="en-GB" dirty="0"/>
          </a:p>
        </p:txBody>
      </p:sp>
      <p:sp>
        <p:nvSpPr>
          <p:cNvPr id="6" name="Rectangle 5">
            <a:extLst>
              <a:ext uri="{FF2B5EF4-FFF2-40B4-BE49-F238E27FC236}">
                <a16:creationId xmlns:a16="http://schemas.microsoft.com/office/drawing/2014/main" id="{B434F4B2-5F9D-0B42-9388-A8E2A917C29A}"/>
              </a:ext>
            </a:extLst>
          </p:cNvPr>
          <p:cNvSpPr/>
          <p:nvPr/>
        </p:nvSpPr>
        <p:spPr>
          <a:xfrm>
            <a:off x="739514" y="1202084"/>
            <a:ext cx="10549545" cy="307777"/>
          </a:xfrm>
          <a:prstGeom prst="rect">
            <a:avLst/>
          </a:prstGeom>
        </p:spPr>
        <p:txBody>
          <a:bodyPr wrap="square">
            <a:spAutoFit/>
          </a:bodyPr>
          <a:lstStyle/>
          <a:p>
            <a:pPr>
              <a:buClr>
                <a:schemeClr val="bg1"/>
              </a:buClr>
            </a:pPr>
            <a:r>
              <a:rPr lang="en-GB" sz="1400" dirty="0">
                <a:solidFill>
                  <a:schemeClr val="tx1">
                    <a:lumMod val="85000"/>
                    <a:lumOff val="15000"/>
                  </a:schemeClr>
                </a:solidFill>
                <a:latin typeface="Gotham Light" pitchFamily="2" charset="0"/>
              </a:rPr>
              <a:t>Survey question: </a:t>
            </a:r>
            <a:r>
              <a:rPr lang="en-GB" sz="1400" b="1" dirty="0">
                <a:solidFill>
                  <a:schemeClr val="tx1">
                    <a:lumMod val="85000"/>
                    <a:lumOff val="15000"/>
                  </a:schemeClr>
                </a:solidFill>
                <a:latin typeface="Gotham Bold" pitchFamily="2" charset="0"/>
                <a:cs typeface="Gotham Bold" pitchFamily="2" charset="0"/>
              </a:rPr>
              <a:t>What have you especially valued in the consulting projects you have commissioned? </a:t>
            </a:r>
          </a:p>
        </p:txBody>
      </p:sp>
      <p:graphicFrame>
        <p:nvGraphicFramePr>
          <p:cNvPr id="9" name="ChartObject">
            <a:extLst>
              <a:ext uri="{FF2B5EF4-FFF2-40B4-BE49-F238E27FC236}">
                <a16:creationId xmlns:a16="http://schemas.microsoft.com/office/drawing/2014/main" id="{1AD5A71B-CC99-E04F-9AFE-11FAFEF2D35E}"/>
              </a:ext>
            </a:extLst>
          </p:cNvPr>
          <p:cNvGraphicFramePr/>
          <p:nvPr>
            <p:extLst>
              <p:ext uri="{D42A27DB-BD31-4B8C-83A1-F6EECF244321}">
                <p14:modId xmlns:p14="http://schemas.microsoft.com/office/powerpoint/2010/main" val="2395292842"/>
              </p:ext>
            </p:extLst>
          </p:nvPr>
        </p:nvGraphicFramePr>
        <p:xfrm>
          <a:off x="470175" y="1766868"/>
          <a:ext cx="11251650" cy="4257381"/>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49809210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2069</TotalTime>
  <Words>1337</Words>
  <Application>Microsoft Macintosh PowerPoint</Application>
  <PresentationFormat>Widescreen</PresentationFormat>
  <Paragraphs>95</Paragraphs>
  <Slides>15</Slides>
  <Notes>0</Notes>
  <HiddenSlides>0</HiddenSlides>
  <MMClips>0</MMClips>
  <ScaleCrop>false</ScaleCrop>
  <HeadingPairs>
    <vt:vector size="6" baseType="variant">
      <vt:variant>
        <vt:lpstr>Fonts Used</vt:lpstr>
      </vt:variant>
      <vt:variant>
        <vt:i4>5</vt:i4>
      </vt:variant>
      <vt:variant>
        <vt:lpstr>Theme</vt:lpstr>
      </vt:variant>
      <vt:variant>
        <vt:i4>2</vt:i4>
      </vt:variant>
      <vt:variant>
        <vt:lpstr>Slide Titles</vt:lpstr>
      </vt:variant>
      <vt:variant>
        <vt:i4>15</vt:i4>
      </vt:variant>
    </vt:vector>
  </HeadingPairs>
  <TitlesOfParts>
    <vt:vector size="22" baseType="lpstr">
      <vt:lpstr>Arial</vt:lpstr>
      <vt:lpstr>Calibri</vt:lpstr>
      <vt:lpstr>Gotham Bold</vt:lpstr>
      <vt:lpstr>Gotham Light</vt:lpstr>
      <vt:lpstr>Gotham Medium</vt:lpstr>
      <vt:lpstr>Office Theme</vt:lpstr>
      <vt:lpstr>Custom Design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Richard Defraine</dc:creator>
  <cp:lastModifiedBy>George Tresnan</cp:lastModifiedBy>
  <cp:revision>30</cp:revision>
  <cp:lastPrinted>2018-12-17T13:21:29Z</cp:lastPrinted>
  <dcterms:created xsi:type="dcterms:W3CDTF">2018-12-17T10:02:50Z</dcterms:created>
  <dcterms:modified xsi:type="dcterms:W3CDTF">2019-01-02T13:45:48Z</dcterms:modified>
</cp:coreProperties>
</file>